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Default Extension="svg" ContentType="image/sv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66" r:id="rId3"/>
    <p:sldId id="267" r:id="rId4"/>
    <p:sldId id="264" r:id="rId5"/>
    <p:sldId id="257" r:id="rId6"/>
    <p:sldId id="262" r:id="rId7"/>
    <p:sldId id="258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68" r:id="rId16"/>
    <p:sldId id="270" r:id="rId17"/>
    <p:sldId id="271" r:id="rId18"/>
    <p:sldId id="283" r:id="rId19"/>
    <p:sldId id="284" r:id="rId20"/>
    <p:sldId id="272" r:id="rId21"/>
    <p:sldId id="285" r:id="rId22"/>
    <p:sldId id="286" r:id="rId23"/>
    <p:sldId id="287" r:id="rId24"/>
    <p:sldId id="288" r:id="rId25"/>
    <p:sldId id="291" r:id="rId26"/>
    <p:sldId id="289" r:id="rId27"/>
    <p:sldId id="290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987" autoAdjust="0"/>
    <p:restoredTop sz="94660"/>
  </p:normalViewPr>
  <p:slideViewPr>
    <p:cSldViewPr snapToGrid="0">
      <p:cViewPr varScale="1">
        <p:scale>
          <a:sx n="81" d="100"/>
          <a:sy n="81" d="100"/>
        </p:scale>
        <p:origin x="-102" y="-1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014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A21BD-DC1A-434D-BC74-96ACA0CF1B87}" type="datetimeFigureOut">
              <a:rPr lang="en-US" smtClean="0"/>
              <a:pPr/>
              <a:t>5/6/2020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5D9EBA-5205-49B5-81B9-88E8C634C90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26A1EE-B59B-43B7-A017-D7FBFF1108F7}" type="datetimeFigureOut">
              <a:rPr lang="zh-CN" altLang="en-US" smtClean="0"/>
              <a:pPr/>
              <a:t>2020/5/6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CE56587A-4606-4071-AC71-CA3D1CEA9D0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72370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1EE-B59B-43B7-A017-D7FBFF1108F7}" type="datetimeFigureOut">
              <a:rPr lang="zh-CN" altLang="en-US" smtClean="0"/>
              <a:pPr/>
              <a:t>2020/5/6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6587A-4606-4071-AC71-CA3D1CEA9D0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286128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1EE-B59B-43B7-A017-D7FBFF1108F7}" type="datetimeFigureOut">
              <a:rPr lang="zh-CN" altLang="en-US" smtClean="0"/>
              <a:pPr/>
              <a:t>2020/5/6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6587A-4606-4071-AC71-CA3D1CEA9D0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28496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1EE-B59B-43B7-A017-D7FBFF1108F7}" type="datetimeFigureOut">
              <a:rPr lang="zh-CN" altLang="en-US" smtClean="0"/>
              <a:pPr/>
              <a:t>2020/5/6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6587A-4606-4071-AC71-CA3D1CEA9D05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19087281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1EE-B59B-43B7-A017-D7FBFF1108F7}" type="datetimeFigureOut">
              <a:rPr lang="zh-CN" altLang="en-US" smtClean="0"/>
              <a:pPr/>
              <a:t>2020/5/6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6587A-4606-4071-AC71-CA3D1CEA9D0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987306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1EE-B59B-43B7-A017-D7FBFF1108F7}" type="datetimeFigureOut">
              <a:rPr lang="zh-CN" altLang="en-US" smtClean="0"/>
              <a:pPr/>
              <a:t>2020/5/6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6587A-4606-4071-AC71-CA3D1CEA9D0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47633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1EE-B59B-43B7-A017-D7FBFF1108F7}" type="datetimeFigureOut">
              <a:rPr lang="zh-CN" altLang="en-US" smtClean="0"/>
              <a:pPr/>
              <a:t>2020/5/6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6587A-4606-4071-AC71-CA3D1CEA9D0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274643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1EE-B59B-43B7-A017-D7FBFF1108F7}" type="datetimeFigureOut">
              <a:rPr lang="zh-CN" altLang="en-US" smtClean="0"/>
              <a:pPr/>
              <a:t>2020/5/6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6587A-4606-4071-AC71-CA3D1CEA9D0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049860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1EE-B59B-43B7-A017-D7FBFF1108F7}" type="datetimeFigureOut">
              <a:rPr lang="zh-CN" altLang="en-US" smtClean="0"/>
              <a:pPr/>
              <a:t>2020/5/6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6587A-4606-4071-AC71-CA3D1CEA9D0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93202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1EE-B59B-43B7-A017-D7FBFF1108F7}" type="datetimeFigureOut">
              <a:rPr lang="zh-CN" altLang="en-US" smtClean="0"/>
              <a:pPr/>
              <a:t>2020/5/6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6587A-4606-4071-AC71-CA3D1CEA9D0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53802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1EE-B59B-43B7-A017-D7FBFF1108F7}" type="datetimeFigureOut">
              <a:rPr lang="zh-CN" altLang="en-US" smtClean="0"/>
              <a:pPr/>
              <a:t>2020/5/6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6587A-4606-4071-AC71-CA3D1CEA9D0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48163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1EE-B59B-43B7-A017-D7FBFF1108F7}" type="datetimeFigureOut">
              <a:rPr lang="zh-CN" altLang="en-US" smtClean="0"/>
              <a:pPr/>
              <a:t>2020/5/6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6587A-4606-4071-AC71-CA3D1CEA9D0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40669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1EE-B59B-43B7-A017-D7FBFF1108F7}" type="datetimeFigureOut">
              <a:rPr lang="zh-CN" altLang="en-US" smtClean="0"/>
              <a:pPr/>
              <a:t>2020/5/6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6587A-4606-4071-AC71-CA3D1CEA9D0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61843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1EE-B59B-43B7-A017-D7FBFF1108F7}" type="datetimeFigureOut">
              <a:rPr lang="zh-CN" altLang="en-US" smtClean="0"/>
              <a:pPr/>
              <a:t>2020/5/6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6587A-4606-4071-AC71-CA3D1CEA9D0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60856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1EE-B59B-43B7-A017-D7FBFF1108F7}" type="datetimeFigureOut">
              <a:rPr lang="zh-CN" altLang="en-US" smtClean="0"/>
              <a:pPr/>
              <a:t>2020/5/6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6587A-4606-4071-AC71-CA3D1CEA9D0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15473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1EE-B59B-43B7-A017-D7FBFF1108F7}" type="datetimeFigureOut">
              <a:rPr lang="zh-CN" altLang="en-US" smtClean="0"/>
              <a:pPr/>
              <a:t>2020/5/6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6587A-4606-4071-AC71-CA3D1CEA9D0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27675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1EE-B59B-43B7-A017-D7FBFF1108F7}" type="datetimeFigureOut">
              <a:rPr lang="zh-CN" altLang="en-US" smtClean="0"/>
              <a:pPr/>
              <a:t>2020/5/6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6587A-4606-4071-AC71-CA3D1CEA9D0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38219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6A1EE-B59B-43B7-A017-D7FBFF1108F7}" type="datetimeFigureOut">
              <a:rPr lang="zh-CN" altLang="en-US" smtClean="0"/>
              <a:pPr/>
              <a:t>2020/5/6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56587A-4606-4071-AC71-CA3D1CEA9D0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9987110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6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13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28.png"/><Relationship Id="rId7" Type="http://schemas.openxmlformats.org/officeDocument/2006/relationships/image" Target="../media/image40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Relationship Id="rId9" Type="http://schemas.openxmlformats.org/officeDocument/2006/relationships/image" Target="../media/image42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10" Type="http://schemas.openxmlformats.org/officeDocument/2006/relationships/image" Target="../media/image44.jpeg"/><Relationship Id="rId4" Type="http://schemas.openxmlformats.org/officeDocument/2006/relationships/image" Target="../media/image38.jpe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13" Type="http://schemas.openxmlformats.org/officeDocument/2006/relationships/image" Target="../media/image52.jpeg"/><Relationship Id="rId3" Type="http://schemas.openxmlformats.org/officeDocument/2006/relationships/image" Target="../media/image37.jpeg"/><Relationship Id="rId7" Type="http://schemas.openxmlformats.org/officeDocument/2006/relationships/image" Target="../media/image46.jpeg"/><Relationship Id="rId12" Type="http://schemas.openxmlformats.org/officeDocument/2006/relationships/image" Target="../media/image51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11" Type="http://schemas.openxmlformats.org/officeDocument/2006/relationships/image" Target="../media/image50.jpeg"/><Relationship Id="rId5" Type="http://schemas.openxmlformats.org/officeDocument/2006/relationships/image" Target="../media/image44.jpeg"/><Relationship Id="rId10" Type="http://schemas.openxmlformats.org/officeDocument/2006/relationships/image" Target="../media/image49.jpeg"/><Relationship Id="rId4" Type="http://schemas.openxmlformats.org/officeDocument/2006/relationships/image" Target="../media/image43.png"/><Relationship Id="rId9" Type="http://schemas.openxmlformats.org/officeDocument/2006/relationships/image" Target="../media/image48.jpeg"/><Relationship Id="rId14" Type="http://schemas.openxmlformats.org/officeDocument/2006/relationships/image" Target="../media/image5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e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6C68F39D-867D-4AFF-94C4-C3829AD5C5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3" name="Rectangle 9">
              <a:extLst>
                <a:ext uri="{FF2B5EF4-FFF2-40B4-BE49-F238E27FC236}">
                  <a16:creationId xmlns:a16="http://schemas.microsoft.com/office/drawing/2014/main" xmlns="" id="{8EC3C6AD-76A6-4B9E-9700-E70BCEA5BC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xmlns="" id="{DC213DD1-BF02-41F7-80A7-E6A5694F573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A2585D0-3B76-4220-A9AE-84C867AFC3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0066" y="1122363"/>
            <a:ext cx="6094846" cy="2387600"/>
          </a:xfrm>
        </p:spPr>
        <p:txBody>
          <a:bodyPr>
            <a:normAutofit/>
          </a:bodyPr>
          <a:lstStyle/>
          <a:p>
            <a:pPr algn="ctr"/>
            <a:r>
              <a:rPr lang="en-US" altLang="zh-CN" sz="4400" dirty="0">
                <a:latin typeface="Algerian" panose="04020705040A02060702" pitchFamily="82" charset="0"/>
              </a:rPr>
              <a:t>Neural Networks and </a:t>
            </a:r>
            <a:br>
              <a:rPr lang="en-US" altLang="zh-CN" sz="4400" dirty="0">
                <a:latin typeface="Algerian" panose="04020705040A02060702" pitchFamily="82" charset="0"/>
              </a:rPr>
            </a:br>
            <a:r>
              <a:rPr lang="en-US" altLang="zh-CN" sz="4400" dirty="0">
                <a:latin typeface="Algerian" panose="04020705040A02060702" pitchFamily="82" charset="0"/>
              </a:rPr>
              <a:t>Deep learning</a:t>
            </a:r>
            <a:endParaRPr lang="zh-CN" altLang="en-US" sz="4400" dirty="0">
              <a:latin typeface="Algerian" panose="04020705040A02060702" pitchFamily="82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4676ADA8-D651-4E44-8FCA-E1D63F2178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92442" y="3981451"/>
            <a:ext cx="5437103" cy="1655762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1600" dirty="0">
                <a:latin typeface="Century Gothic" panose="020B0502020202020204" pitchFamily="34" charset="0"/>
              </a:rPr>
              <a:t>Group G</a:t>
            </a:r>
          </a:p>
          <a:p>
            <a:pPr algn="ctr">
              <a:lnSpc>
                <a:spcPct val="100000"/>
              </a:lnSpc>
            </a:pPr>
            <a:r>
              <a:rPr lang="en-US" altLang="zh-CN" sz="1600" cap="none" dirty="0" err="1">
                <a:latin typeface="Century Gothic" panose="020B0502020202020204" pitchFamily="34" charset="0"/>
              </a:rPr>
              <a:t>Fangqing</a:t>
            </a:r>
            <a:r>
              <a:rPr lang="en-US" altLang="zh-CN" sz="1600" cap="none" dirty="0">
                <a:latin typeface="Century Gothic" panose="020B0502020202020204" pitchFamily="34" charset="0"/>
              </a:rPr>
              <a:t> Xu, </a:t>
            </a:r>
            <a:r>
              <a:rPr lang="en-US" altLang="zh-CN" sz="1600" cap="none" dirty="0" err="1">
                <a:latin typeface="Century Gothic" panose="020B0502020202020204" pitchFamily="34" charset="0"/>
              </a:rPr>
              <a:t>Mingwen</a:t>
            </a:r>
            <a:r>
              <a:rPr lang="en-US" altLang="zh-CN" sz="1600" cap="none" dirty="0">
                <a:latin typeface="Century Gothic" panose="020B0502020202020204" pitchFamily="34" charset="0"/>
              </a:rPr>
              <a:t> Yang, Nan Shen</a:t>
            </a:r>
          </a:p>
          <a:p>
            <a:pPr algn="ctr">
              <a:lnSpc>
                <a:spcPct val="100000"/>
              </a:lnSpc>
            </a:pPr>
            <a:endParaRPr lang="zh-CN" altLang="en-US" sz="1600" dirty="0">
              <a:latin typeface="Century Gothic" panose="020B0502020202020204" pitchFamily="34" charset="0"/>
            </a:endParaRPr>
          </a:p>
        </p:txBody>
      </p:sp>
      <p:pic>
        <p:nvPicPr>
          <p:cNvPr id="5" name="Picture 4" descr="图片包含 塔, 游戏机, 发动机&#10;&#10;描述已自动生成">
            <a:extLst>
              <a:ext uri="{FF2B5EF4-FFF2-40B4-BE49-F238E27FC236}">
                <a16:creationId xmlns:a16="http://schemas.microsoft.com/office/drawing/2014/main" xmlns="" id="{AAA35AFC-C10D-4D19-B0FB-27ADDE109B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80" r="35199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4466CCD0-FEF9-460D-9FB6-11613A492B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xmlns="" id="{F642B7E9-F9AF-4BC0-B586-E7B0E8E878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xmlns="" id="{16CE5EA6-3C76-4E5C-9257-D6A61A31C51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xmlns="" id="{DD7BCC42-B325-4F92-B500-14A2933DA30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xmlns="" id="{197BF445-29BA-4C54-A1B4-A4390F02250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xmlns="" id="{B10C1630-E8C0-489C-8FFB-C9BBAEDE7A0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xmlns="" id="{B8778BE5-6D1F-4629-A045-8A87E2C756A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xmlns="" id="{A7885ADB-F1C4-4FF3-93CD-7C9337E87D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xmlns="" id="{59FC4F71-6E39-414E-9F39-CE1479FF81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xmlns="" id="{3FC9614F-1D2C-4CAC-8CE9-32DC7D8636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xmlns="" id="{2A872F50-76EA-4A5B-AA68-3CE2E26738E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xmlns="" id="{CE389546-6A1F-4203-ACD1-BC17DDBFB08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xmlns="" id="{1BA89DC9-FE9A-4228-A4BE-D3A37F8656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xmlns="" id="{FA3E79A5-9B81-48B5-B96F-8D55B02FD5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xmlns="" id="{A76D4D27-C537-45E4-96DE-C5FD2C9A370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xmlns="" id="{C1B158DD-2DCB-42FF-B1FE-3C947FEF022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xmlns="" id="{3307DC3E-0C6E-4E70-AFA2-96538CE3CDD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xmlns="" id="{53A9F721-7EE3-4844-BB91-0B995BAC159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xmlns="" id="{8F057800-5B8F-4775-805B-89727A78A8B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xmlns="" id="{FC6DF692-3394-4FDD-92BA-CA0C41EBC3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xmlns="" id="{B825CD97-262B-4A33-B1E5-55F0D81F402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xmlns="" id="{F00EA2FE-C735-4E1E-B9DC-636C49061FC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xmlns="" id="{95B50260-0DDF-4260-8DC1-D504B06435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xmlns="" id="{BBB491EB-35C1-4159-94B2-A367ADC134D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xmlns="" id="{7EAA4E1C-EC83-44E0-A4AB-4B0F509A8C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xmlns="" id="{BE561717-C43F-46C1-BBCE-C830DE4A19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xmlns="" id="{CC840BC4-F1CE-4A1B-A1DE-BB922689E2C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xmlns="" id="{03B586C7-6126-46E0-9BEF-5227986864D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xmlns="" id="{45C5C565-0EB6-4E0C-9752-84084CDBB8B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xmlns="" id="{5CABC7BF-500C-4275-9EAA-9563EF43C6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xmlns="" id="{C7AA982B-BB49-4311-A724-81AAF8ABC3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xmlns="" id="{89D49DD1-C07D-4ADD-BD4A-D6AA725758C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xmlns="" id="{4359B9DB-1A95-4934-A839-A76774D792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xmlns="" id="{2B7EEF08-F28B-48E9-BA1D-E61AC62013E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xmlns="" id="{E846B9B0-7D1C-4E1B-9256-7F25E8E887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xmlns="" id="{E31B0CE6-7913-4D1C-AC18-2ED44DF92FB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xmlns="" id="{0F3517CE-D006-4218-9BB0-65269371EF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xmlns="" id="{DE7DB798-CAAE-42A3-BDFE-D6AD0E0DAF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xmlns="" id="{07A53F87-B4E0-4C4E-B913-D336D8993D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xmlns="" id="{587D3AD0-B188-4D2E-A497-5180C1F225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xmlns="" id="{E8B4429B-56DB-4ED5-8296-1C4EB6AE04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45">
              <a:extLst>
                <a:ext uri="{FF2B5EF4-FFF2-40B4-BE49-F238E27FC236}">
                  <a16:creationId xmlns:a16="http://schemas.microsoft.com/office/drawing/2014/main" xmlns="" id="{ABBE178E-641F-4008-8760-5134D226AA4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xmlns="" id="{BB7A09DD-4AE2-4235-BCBA-B52CB79867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xmlns="" id="{64DBEF94-3525-4008-AD35-D566A238B9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xmlns="" id="{1C0CEBA3-32C8-4D37-BBD0-8863B008E2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xmlns="" id="{D12DBC8B-AE05-43C6-BF30-3F9CDADE9B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xmlns="" id="{47D642DC-B097-481B-8F32-671DE6AB56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xmlns="" id="{0D7CD8F4-0787-4106-9E76-FF0AFA0ACE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xmlns="" id="{3ED06726-52C5-468C-BEA2-0194993F8A9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xmlns="" id="{1541CE8F-816C-4189-8522-7AAA7EABD80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xmlns="" id="{3D0F8D98-15AC-458C-B872-777F4BBF35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xmlns="" id="{C9DE1ACE-C20F-4504-B0A1-5A37CA0D11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xmlns="" id="{E4BDEE62-868F-49A1-B97A-DE8EDC86F9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57">
              <a:extLst>
                <a:ext uri="{FF2B5EF4-FFF2-40B4-BE49-F238E27FC236}">
                  <a16:creationId xmlns:a16="http://schemas.microsoft.com/office/drawing/2014/main" xmlns="" id="{B71AB3E3-099B-47DC-AD0D-215F18FD34A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xmlns="" id="{7D4B7844-C6A2-45AA-9147-C1CEC0CB83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176E1971-1C4C-46C8-A821-6376642801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70" name="Freeform 32">
              <a:extLst>
                <a:ext uri="{FF2B5EF4-FFF2-40B4-BE49-F238E27FC236}">
                  <a16:creationId xmlns:a16="http://schemas.microsoft.com/office/drawing/2014/main" xmlns="" id="{35FAC14F-8CA0-40F3-ADE4-31DBF8BD79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3">
              <a:extLst>
                <a:ext uri="{FF2B5EF4-FFF2-40B4-BE49-F238E27FC236}">
                  <a16:creationId xmlns:a16="http://schemas.microsoft.com/office/drawing/2014/main" xmlns="" id="{778F8CB9-0C96-4B66-B943-C5BF1A1B5D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34">
              <a:extLst>
                <a:ext uri="{FF2B5EF4-FFF2-40B4-BE49-F238E27FC236}">
                  <a16:creationId xmlns:a16="http://schemas.microsoft.com/office/drawing/2014/main" xmlns="" id="{DB1C8E93-74F9-42A0-B326-E06DC9C584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35">
              <a:extLst>
                <a:ext uri="{FF2B5EF4-FFF2-40B4-BE49-F238E27FC236}">
                  <a16:creationId xmlns:a16="http://schemas.microsoft.com/office/drawing/2014/main" xmlns="" id="{EC6EA429-8E16-49E0-82D7-5846CDA76CC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6">
              <a:extLst>
                <a:ext uri="{FF2B5EF4-FFF2-40B4-BE49-F238E27FC236}">
                  <a16:creationId xmlns:a16="http://schemas.microsoft.com/office/drawing/2014/main" xmlns="" id="{8F64C508-2357-44C9-93D8-FC81B85AE2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37">
              <a:extLst>
                <a:ext uri="{FF2B5EF4-FFF2-40B4-BE49-F238E27FC236}">
                  <a16:creationId xmlns:a16="http://schemas.microsoft.com/office/drawing/2014/main" xmlns="" id="{82F6F3F7-8F51-41B4-AC2B-699593A1FA8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38">
              <a:extLst>
                <a:ext uri="{FF2B5EF4-FFF2-40B4-BE49-F238E27FC236}">
                  <a16:creationId xmlns:a16="http://schemas.microsoft.com/office/drawing/2014/main" xmlns="" id="{6F2FC65A-DA31-4602-B324-E53F76BD936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39">
              <a:extLst>
                <a:ext uri="{FF2B5EF4-FFF2-40B4-BE49-F238E27FC236}">
                  <a16:creationId xmlns:a16="http://schemas.microsoft.com/office/drawing/2014/main" xmlns="" id="{0E9B7CF9-E3CC-495E-A513-A8A1C24228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40">
              <a:extLst>
                <a:ext uri="{FF2B5EF4-FFF2-40B4-BE49-F238E27FC236}">
                  <a16:creationId xmlns:a16="http://schemas.microsoft.com/office/drawing/2014/main" xmlns="" id="{35C09477-23EA-4E6A-A8C2-5B447B25E90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41">
              <a:extLst>
                <a:ext uri="{FF2B5EF4-FFF2-40B4-BE49-F238E27FC236}">
                  <a16:creationId xmlns:a16="http://schemas.microsoft.com/office/drawing/2014/main" xmlns="" id="{80A5D070-0FE6-4F72-8077-E259B2D35A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xmlns="" val="4144409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5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350B557-E91A-43EC-9205-3D40834CA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Arial Rounded MT Bold" panose="020F0704030504030204" pitchFamily="34" charset="0"/>
              </a:rPr>
              <a:t>Architecture</a:t>
            </a:r>
            <a:endParaRPr lang="zh-CN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17FD3AF-AE59-4A0B-83FF-CB4940D63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A fixed size of (224 * 224) RGB image was given as input to this network which means that the matrix was of shape (224,224,3).</a:t>
            </a:r>
            <a:endParaRPr lang="zh-CN" altLang="zh-CN" sz="18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The only preprocessing that was done is that they subtracted the mean RGB value from each pixel, computed over the whole training set.</a:t>
            </a:r>
            <a:endParaRPr lang="zh-CN" altLang="zh-CN" sz="18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Used kernels of (3 * 3) size with a stride size of 1 pixel, this enabled them to cover the whole notion of the image.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Spatial padding was used to preserve the spatial resolution of the image.</a:t>
            </a:r>
            <a:endParaRPr lang="zh-CN" altLang="zh-CN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zh-CN" sz="1600" dirty="0"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latin typeface="Century Gothic" panose="020B0502020202020204" pitchFamily="34" charset="0"/>
            </a:endParaRPr>
          </a:p>
        </p:txBody>
      </p:sp>
      <p:pic>
        <p:nvPicPr>
          <p:cNvPr id="5" name="图形 4" descr="原子">
            <a:extLst>
              <a:ext uri="{FF2B5EF4-FFF2-40B4-BE49-F238E27FC236}">
                <a16:creationId xmlns:a16="http://schemas.microsoft.com/office/drawing/2014/main" xmlns="" id="{2A0AC393-7FF2-4A9C-8018-CB4779D93B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41227" y="976104"/>
            <a:ext cx="719712" cy="71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26222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500">
        <p14:reveal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350B557-E91A-43EC-9205-3D40834CA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Arial Rounded MT Bold" panose="020F0704030504030204" pitchFamily="34" charset="0"/>
              </a:rPr>
              <a:t>Architecture</a:t>
            </a:r>
            <a:endParaRPr lang="zh-CN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17FD3AF-AE59-4A0B-83FF-CB4940D63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Max pooling was performed over a 2 * 2 pixel windows with </a:t>
            </a:r>
            <a:r>
              <a:rPr lang="en-US" altLang="zh-CN" sz="1800" dirty="0" err="1">
                <a:latin typeface="Times New Roman" pitchFamily="18" charset="0"/>
                <a:cs typeface="Times New Roman" pitchFamily="18" charset="0"/>
              </a:rPr>
              <a:t>sride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2.</a:t>
            </a:r>
            <a:endParaRPr lang="zh-CN" altLang="zh-CN" sz="18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This was followed by Rectified linear unit(</a:t>
            </a:r>
            <a:r>
              <a:rPr lang="en-US" altLang="zh-CN" sz="1800" dirty="0" err="1">
                <a:latin typeface="Times New Roman" pitchFamily="18" charset="0"/>
                <a:cs typeface="Times New Roman" pitchFamily="18" charset="0"/>
              </a:rPr>
              <a:t>ReLu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) to introduce non-linearity to make the model classify better and to improve computational time as the previous models used tanh or sigmoid functions this proved much better than those.</a:t>
            </a:r>
            <a:endParaRPr lang="zh-CN" altLang="zh-CN" sz="18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Implemented three fully connected layers from which first two were of size 4096 and after that a layer with 1000 channels for 1000-way ILSVRC classification and the final layer is a </a:t>
            </a:r>
            <a:r>
              <a:rPr lang="en-US" altLang="zh-CN" sz="1800" dirty="0" err="1">
                <a:latin typeface="Times New Roman" pitchFamily="18" charset="0"/>
                <a:cs typeface="Times New Roman" pitchFamily="18" charset="0"/>
              </a:rPr>
              <a:t>softmax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function.</a:t>
            </a:r>
            <a:endParaRPr lang="zh-CN" alt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图形 3" descr="原子">
            <a:extLst>
              <a:ext uri="{FF2B5EF4-FFF2-40B4-BE49-F238E27FC236}">
                <a16:creationId xmlns:a16="http://schemas.microsoft.com/office/drawing/2014/main" xmlns="" id="{00004C3C-45B0-4A16-8225-B777636B21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41227" y="976104"/>
            <a:ext cx="719712" cy="71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51794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500">
        <p14:reveal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F574D24-4E3F-4DD3-9DAA-7205B02E9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Arial Rounded MT Bold" panose="020F0704030504030204" pitchFamily="34" charset="0"/>
              </a:rPr>
              <a:t>Uses of the VGG Neural Network</a:t>
            </a:r>
            <a:endParaRPr lang="zh-CN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C4890AB-14B6-4051-A63A-C099933CD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7624" y="1681502"/>
            <a:ext cx="9905999" cy="4201647"/>
          </a:xfrm>
        </p:spPr>
        <p:txBody>
          <a:bodyPr>
            <a:noAutofit/>
          </a:bodyPr>
          <a:lstStyle/>
          <a:p>
            <a:pPr>
              <a:lnSpc>
                <a:spcPct val="135000"/>
              </a:lnSpc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Main purpose </a:t>
            </a:r>
          </a:p>
          <a:p>
            <a:pPr lvl="1">
              <a:lnSpc>
                <a:spcPct val="135000"/>
              </a:lnSpc>
              <a:buSzPct val="50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to win the ILSVRC </a:t>
            </a:r>
          </a:p>
          <a:p>
            <a:pPr lvl="1">
              <a:lnSpc>
                <a:spcPct val="135000"/>
              </a:lnSpc>
              <a:buSzPct val="50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it has been used in many other ways</a:t>
            </a:r>
            <a:endParaRPr lang="zh-CN" altLang="zh-CN" sz="18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35000"/>
              </a:lnSpc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A good classification architecture for many other datasets </a:t>
            </a:r>
          </a:p>
          <a:p>
            <a:pPr lvl="1">
              <a:lnSpc>
                <a:spcPct val="135000"/>
              </a:lnSpc>
              <a:buSzPct val="50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authors made the models available to the public</a:t>
            </a:r>
          </a:p>
          <a:p>
            <a:pPr lvl="1">
              <a:lnSpc>
                <a:spcPct val="135000"/>
              </a:lnSpc>
              <a:buSzPct val="50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can be used as is or with modification for other similar tasks also</a:t>
            </a:r>
            <a:endParaRPr lang="zh-CN" altLang="zh-CN" sz="18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35000"/>
              </a:lnSpc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Transfer learning </a:t>
            </a:r>
          </a:p>
          <a:p>
            <a:pPr lvl="1">
              <a:lnSpc>
                <a:spcPct val="135000"/>
              </a:lnSpc>
              <a:buSzPct val="50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can be used for facial recognition tasks also</a:t>
            </a:r>
            <a:endParaRPr lang="zh-CN" altLang="zh-CN" sz="18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35000"/>
              </a:lnSpc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Weights are easily available with other frameworks like </a:t>
            </a:r>
            <a:r>
              <a:rPr lang="en-US" altLang="zh-CN" sz="1800" dirty="0" err="1">
                <a:latin typeface="Times New Roman" pitchFamily="18" charset="0"/>
                <a:cs typeface="Times New Roman" pitchFamily="18" charset="0"/>
              </a:rPr>
              <a:t>keras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1">
              <a:lnSpc>
                <a:spcPct val="135000"/>
              </a:lnSpc>
              <a:buSzPct val="50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so they can be tinkered with and used for as one wants.</a:t>
            </a:r>
          </a:p>
          <a:p>
            <a:pPr>
              <a:lnSpc>
                <a:spcPct val="135000"/>
              </a:lnSpc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Content and style loss using VGG-19 network</a:t>
            </a:r>
            <a:endParaRPr lang="zh-CN" altLang="en-US" sz="1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79270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500">
        <p14:reveal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1C7A16A-8DC4-4344-83A9-A0CB592C7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Two types of “loss”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EB0EFAA-359E-4396-97D2-201A9182C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68992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Content loss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Style loss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Once we get the two loss, </a:t>
            </a:r>
          </a:p>
          <a:p>
            <a:pPr lvl="1">
              <a:lnSpc>
                <a:spcPct val="150000"/>
              </a:lnSpc>
              <a:buSzPct val="50000"/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we can compare and calculate the difference between the products and our ideal thoughts</a:t>
            </a:r>
          </a:p>
          <a:p>
            <a:pPr lvl="1">
              <a:lnSpc>
                <a:spcPct val="150000"/>
              </a:lnSpc>
              <a:buSzPct val="50000"/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then we could choose the less one.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If the content is more similar, </a:t>
            </a:r>
          </a:p>
          <a:p>
            <a:pPr lvl="1">
              <a:lnSpc>
                <a:spcPct val="150000"/>
              </a:lnSpc>
              <a:buSzPct val="50000"/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we can get more property weight to style when we get the summary.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latin typeface="Century Gothic" panose="020B0502020202020204" pitchFamily="34" charset="0"/>
            </a:endParaRPr>
          </a:p>
        </p:txBody>
      </p:sp>
      <p:sp>
        <p:nvSpPr>
          <p:cNvPr id="4" name="右大括号 3">
            <a:extLst>
              <a:ext uri="{FF2B5EF4-FFF2-40B4-BE49-F238E27FC236}">
                <a16:creationId xmlns:a16="http://schemas.microsoft.com/office/drawing/2014/main" xmlns="" id="{90065828-4B47-47E4-9D5E-82EF1A532F50}"/>
              </a:ext>
            </a:extLst>
          </p:cNvPr>
          <p:cNvSpPr/>
          <p:nvPr/>
        </p:nvSpPr>
        <p:spPr>
          <a:xfrm>
            <a:off x="2902592" y="2520784"/>
            <a:ext cx="151001" cy="545284"/>
          </a:xfrm>
          <a:prstGeom prst="rightBrac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2BAACB54-A2E8-4C50-A2ED-82A40DFAD74C}"/>
              </a:ext>
            </a:extLst>
          </p:cNvPr>
          <p:cNvSpPr txBox="1"/>
          <p:nvPr/>
        </p:nvSpPr>
        <p:spPr>
          <a:xfrm>
            <a:off x="3397542" y="2624149"/>
            <a:ext cx="5378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two necessary standards while using the reconstruction process</a:t>
            </a:r>
            <a:endParaRPr lang="zh-CN" altLang="en-US" sz="1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19322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500">
        <p14:reveal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1C7A16A-8DC4-4344-83A9-A0CB592C7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Two types of “loss”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EB0EFAA-359E-4396-97D2-201A9182C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3627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So same as style</a:t>
            </a:r>
            <a:endParaRPr lang="zh-CN" altLang="zh-CN" sz="1800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  <a:buSzPct val="50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When we put the picture into the models</a:t>
            </a:r>
          </a:p>
          <a:p>
            <a:pPr lvl="1">
              <a:lnSpc>
                <a:spcPct val="150000"/>
              </a:lnSpc>
              <a:buSzPct val="50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we calculate the style and content at the same time. </a:t>
            </a:r>
          </a:p>
          <a:p>
            <a:pPr lvl="1">
              <a:lnSpc>
                <a:spcPct val="150000"/>
              </a:lnSpc>
              <a:buSzPct val="50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Then, we treat loss as a function. </a:t>
            </a:r>
          </a:p>
          <a:p>
            <a:pPr lvl="1">
              <a:lnSpc>
                <a:spcPct val="150000"/>
              </a:lnSpc>
              <a:buSzPct val="50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The parameters stay the same. </a:t>
            </a:r>
          </a:p>
          <a:p>
            <a:pPr lvl="1">
              <a:lnSpc>
                <a:spcPct val="150000"/>
              </a:lnSpc>
              <a:buSzPct val="50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So that, we could lower the gradient and adjust pixel to get a smaller loss.</a:t>
            </a:r>
            <a:endParaRPr lang="zh-CN" altLang="zh-CN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29057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500">
        <p14:reveal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4D8230D6-1250-4170-A311-2695BB1D1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387" r="1592"/>
          <a:stretch/>
        </p:blipFill>
        <p:spPr>
          <a:xfrm>
            <a:off x="978184" y="3927092"/>
            <a:ext cx="2696404" cy="19691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17A79DF2-B87C-4A1A-918E-7049E33580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3" t="4014" r="2523" b="4049"/>
          <a:stretch/>
        </p:blipFill>
        <p:spPr>
          <a:xfrm>
            <a:off x="3685063" y="3927092"/>
            <a:ext cx="2703257" cy="2003383"/>
          </a:xfrm>
          <a:prstGeom prst="rect">
            <a:avLst/>
          </a:prstGeom>
        </p:spPr>
      </p:pic>
      <p:pic>
        <p:nvPicPr>
          <p:cNvPr id="7" name="图片 6" descr="图片包含 游戏机&#10;&#10;描述已自动生成">
            <a:extLst>
              <a:ext uri="{FF2B5EF4-FFF2-40B4-BE49-F238E27FC236}">
                <a16:creationId xmlns:a16="http://schemas.microsoft.com/office/drawing/2014/main" xmlns="" id="{A11F296A-093E-4E36-ACF3-2F9F3B2FF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340" t="4318" r="3680" b="4409"/>
          <a:stretch/>
        </p:blipFill>
        <p:spPr>
          <a:xfrm>
            <a:off x="6806794" y="950835"/>
            <a:ext cx="2295260" cy="2354809"/>
          </a:xfrm>
          <a:prstGeom prst="rect">
            <a:avLst/>
          </a:prstGeom>
        </p:spPr>
      </p:pic>
      <p:pic>
        <p:nvPicPr>
          <p:cNvPr id="9" name="图片 8" descr="建筑的摆设布局&#10;&#10;描述已自动生成">
            <a:extLst>
              <a:ext uri="{FF2B5EF4-FFF2-40B4-BE49-F238E27FC236}">
                <a16:creationId xmlns:a16="http://schemas.microsoft.com/office/drawing/2014/main" xmlns="" id="{EEEA1124-C081-4572-91E4-437591C947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02053" y="950834"/>
            <a:ext cx="2354809" cy="235480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F6E01D2E-112B-4E86-A6B8-8AE1BF1AA482}"/>
              </a:ext>
            </a:extLst>
          </p:cNvPr>
          <p:cNvSpPr txBox="1"/>
          <p:nvPr/>
        </p:nvSpPr>
        <p:spPr>
          <a:xfrm>
            <a:off x="978184" y="781213"/>
            <a:ext cx="5402000" cy="254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Follow the above method, given a painting (such as Van Gogh's work)</a:t>
            </a:r>
          </a:p>
          <a:p>
            <a:pPr algn="ctr">
              <a:lnSpc>
                <a:spcPct val="150000"/>
              </a:lnSpc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We can extract its style features, and then given a landscape photo (no style)</a:t>
            </a:r>
          </a:p>
          <a:p>
            <a:pPr algn="ctr">
              <a:lnSpc>
                <a:spcPct val="150000"/>
              </a:lnSpc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We can integrate the style features into this landscape photo, This is called Neural Style Transfer.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C246E006-4C24-4743-A748-B42BF415FDA4}"/>
              </a:ext>
            </a:extLst>
          </p:cNvPr>
          <p:cNvSpPr txBox="1"/>
          <p:nvPr/>
        </p:nvSpPr>
        <p:spPr>
          <a:xfrm>
            <a:off x="7190412" y="4116317"/>
            <a:ext cx="3951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This is how the picture looks like after using our model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箭头: 下 11">
            <a:extLst>
              <a:ext uri="{FF2B5EF4-FFF2-40B4-BE49-F238E27FC236}">
                <a16:creationId xmlns:a16="http://schemas.microsoft.com/office/drawing/2014/main" xmlns="" id="{1793BAF4-28B6-44A6-BE88-D05585468638}"/>
              </a:ext>
            </a:extLst>
          </p:cNvPr>
          <p:cNvSpPr/>
          <p:nvPr/>
        </p:nvSpPr>
        <p:spPr>
          <a:xfrm>
            <a:off x="8942662" y="3572561"/>
            <a:ext cx="318782" cy="385894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86431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500">
        <p14:reveal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" dirty="0">
                <a:cs typeface="Times New Roman" pitchFamily="18" charset="0"/>
              </a:rPr>
              <a:t>CycleGAN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CycleGAN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is a technique that involves the automatic training of image-to-image translation models without paired examples. </a:t>
            </a:r>
            <a:endParaRPr lang="en-US" dirty="0"/>
          </a:p>
        </p:txBody>
      </p:sp>
      <p:pic>
        <p:nvPicPr>
          <p:cNvPr id="14338" name="Picture 2" descr="http://fancyerii.github.io/img/cgan/cycle-gan-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29520" y="3579139"/>
            <a:ext cx="7854518" cy="240211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CycleGAN</a:t>
            </a:r>
            <a:r>
              <a:rPr lang="en-US" dirty="0"/>
              <a:t> Generator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30654" y="1872970"/>
            <a:ext cx="6087727" cy="3541714"/>
          </a:xfrm>
        </p:spPr>
        <p:txBody>
          <a:bodyPr>
            <a:normAutofit fontScale="92500" lnSpcReduction="10000"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U-net Generator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A U-Net consists of two halves: </a:t>
            </a:r>
          </a:p>
          <a:p>
            <a:pPr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	--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Downsampling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half, where input images are compressed spatially but expanded channel-wise. </a:t>
            </a:r>
          </a:p>
          <a:p>
            <a:pPr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	--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Upsampling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half, where representations are expanded spatially while the number of channels is reduced.</a:t>
            </a:r>
            <a:endParaRPr lang="en-US" dirty="0"/>
          </a:p>
        </p:txBody>
      </p:sp>
      <p:pic>
        <p:nvPicPr>
          <p:cNvPr id="4" name="Picture 4" descr="https://upload.wikimedia.org/wikipedia/commons/2/2b/Example_architecture_of_U-Net_for_producing_k_256-by-256_image_masks_for_a_256-by-256_RGB_imag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07421" y="2376633"/>
            <a:ext cx="4505819" cy="22814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Cycle Consistency Loss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input x, we first map it to Y with G(x), and then we map it back with F(G(x)), we expect </a:t>
            </a:r>
            <a:r>
              <a:rPr lang="en-US" dirty="0" err="1"/>
              <a:t>x~F</a:t>
            </a:r>
            <a:r>
              <a:rPr lang="en-US" dirty="0"/>
              <a:t>(G(x)), and similarly we have </a:t>
            </a:r>
            <a:r>
              <a:rPr lang="en-US" dirty="0" err="1"/>
              <a:t>y~G</a:t>
            </a:r>
            <a:r>
              <a:rPr lang="en-US" dirty="0"/>
              <a:t>(F(y)).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图片 3" descr="%FontSize=12&#10;%TeXFontSize=12&#10;\documentclass{article}&#10;\pagestyle{empty}&#10;\begin{document}&#10;\[&#10;\mathcal{L}_{cyc}=\mathbb{E}_{x \sim p_{data}(x)} [\left\lvert x - F(G(x)) \right\lvert_1] + \mathbb{E}_{y \sim p_{data}(y)} [\left\lvert y - G(F(y)) \right\lvert_1]&#10;\]&#10;\end{document}"/>
          <p:cNvPicPr/>
          <p:nvPr/>
        </p:nvPicPr>
        <p:blipFill>
          <a:blip r:embed="rId2">
            <a:lum/>
          </a:blip>
          <a:stretch>
            <a:fillRect/>
          </a:stretch>
        </p:blipFill>
        <p:spPr>
          <a:xfrm>
            <a:off x="2011680" y="3697045"/>
            <a:ext cx="7358231" cy="423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2171" y="220485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Result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8881" y="1603786"/>
            <a:ext cx="1515932" cy="1515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7455" y="1614544"/>
            <a:ext cx="1541930" cy="1541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45797" y="1614543"/>
            <a:ext cx="1552687" cy="1552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04991" y="1625301"/>
            <a:ext cx="1515932" cy="1515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621818" y="1625301"/>
            <a:ext cx="1515932" cy="1515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92885" y="3841376"/>
            <a:ext cx="1516828" cy="1516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409713" y="3841376"/>
            <a:ext cx="1515932" cy="1515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496696" y="3852133"/>
            <a:ext cx="1494417" cy="1494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992008" y="3852133"/>
            <a:ext cx="1506071" cy="1506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8100507" y="3862891"/>
            <a:ext cx="1473799" cy="1473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9574306" y="3862892"/>
            <a:ext cx="1473798" cy="1473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内容占位符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2438399" y="1611922"/>
            <a:ext cx="1518139" cy="1518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" dirty="0"/>
              <a:t>Introduction: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30654" y="1722361"/>
            <a:ext cx="9905999" cy="4608513"/>
          </a:xfrm>
        </p:spPr>
        <p:txBody>
          <a:bodyPr>
            <a:normAutofit/>
          </a:bodyPr>
          <a:lstStyle/>
          <a:p>
            <a:pPr lvl="0"/>
            <a:r>
              <a:rPr lang="en-US" sz="3200" dirty="0">
                <a:latin typeface="Times New Roman"/>
                <a:ea typeface="Times New Roman"/>
                <a:cs typeface="Times New Roman"/>
                <a:sym typeface="Times New Roman"/>
              </a:rPr>
              <a:t>--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Goal</a:t>
            </a:r>
            <a:r>
              <a:rPr lang="en-US" sz="3200" dirty="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br>
              <a:rPr lang="en-US" sz="32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200" dirty="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dirty="0"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--</a:t>
            </a:r>
            <a:r>
              <a:rPr lang="en-US" dirty="0">
                <a:latin typeface="Times New Roman" pitchFamily="18" charset="0"/>
                <a:ea typeface="Times New Roman"/>
                <a:cs typeface="Times New Roman" pitchFamily="18" charset="0"/>
                <a:sym typeface="Calibri"/>
              </a:rPr>
              <a:t>Apply Van Gogh’s </a:t>
            </a:r>
            <a:r>
              <a:rPr lang="en-US" dirty="0"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style to an ordinary photograph</a:t>
            </a:r>
          </a:p>
          <a:p>
            <a:pPr algn="just">
              <a:spcBef>
                <a:spcPts val="0"/>
              </a:spcBef>
            </a:pPr>
            <a:r>
              <a:rPr lang="en-US" sz="3200" dirty="0">
                <a:latin typeface="Times New Roman"/>
                <a:ea typeface="Times New Roman"/>
                <a:cs typeface="Times New Roman"/>
                <a:sym typeface="Times New Roman"/>
              </a:rPr>
              <a:t>--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Model Used</a:t>
            </a:r>
            <a:r>
              <a:rPr lang="en-US" sz="3200" dirty="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</a:p>
          <a:p>
            <a:pPr lvl="0"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		--Neural Style Transfer</a:t>
            </a:r>
            <a:b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	--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CycleGAN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NST &amp; </a:t>
            </a:r>
            <a:r>
              <a:rPr lang="en-US" dirty="0" err="1"/>
              <a:t>CycleGAN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Aft>
                <a:spcPts val="1600"/>
              </a:spcAft>
              <a:buNone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Differences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Neural Style Transfer is to mix the style of one of Van Gogh's works with another content picture.</a:t>
            </a:r>
          </a:p>
          <a:p>
            <a:pPr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err="1">
                <a:latin typeface="Times New Roman" pitchFamily="18" charset="0"/>
                <a:cs typeface="Times New Roman" pitchFamily="18" charset="0"/>
              </a:rPr>
              <a:t>CycleGAN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learns Van Gogh's Style through several pieces of his works, and then mix it with the content picture.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NST &amp; </a:t>
            </a:r>
            <a:r>
              <a:rPr lang="en-US" dirty="0" err="1"/>
              <a:t>CycleGAN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Aft>
                <a:spcPts val="1600"/>
              </a:spcAft>
              <a:buNone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Differences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Neural Style Transfer is to mix the style of one of Van Gogh's works with another content picture.</a:t>
            </a:r>
          </a:p>
          <a:p>
            <a:pPr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err="1">
                <a:latin typeface="Times New Roman" pitchFamily="18" charset="0"/>
                <a:cs typeface="Times New Roman" pitchFamily="18" charset="0"/>
              </a:rPr>
              <a:t>CycleGAN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learns Van Gogh's Style through several pieces of his works, and then mix it with the content picture.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04581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Model Compare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13F03370-8030-43F5-938D-1EB86864A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05315" y="1740250"/>
            <a:ext cx="1541930" cy="1541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0E7EE258-BFE5-4D35-99CD-B8E3D0517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9113" y="3771984"/>
            <a:ext cx="1538343" cy="1538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 descr="A picture containing light&#10;&#10;Description automatically generated">
            <a:extLst>
              <a:ext uri="{FF2B5EF4-FFF2-40B4-BE49-F238E27FC236}">
                <a16:creationId xmlns:a16="http://schemas.microsoft.com/office/drawing/2014/main" xmlns="" id="{D7520611-3CD1-4289-BF75-BBF316748D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08903" y="3789638"/>
            <a:ext cx="1538342" cy="15383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E8D5BC5-0CD4-4343-984D-7A82DC7F78C6}"/>
              </a:ext>
            </a:extLst>
          </p:cNvPr>
          <p:cNvSpPr txBox="1"/>
          <p:nvPr/>
        </p:nvSpPr>
        <p:spPr>
          <a:xfrm>
            <a:off x="8308903" y="1324307"/>
            <a:ext cx="963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86CCA94-140E-4112-8AAC-66F177EE53F0}"/>
              </a:ext>
            </a:extLst>
          </p:cNvPr>
          <p:cNvSpPr txBox="1"/>
          <p:nvPr/>
        </p:nvSpPr>
        <p:spPr>
          <a:xfrm>
            <a:off x="8308903" y="3311768"/>
            <a:ext cx="963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Output:</a:t>
            </a:r>
          </a:p>
        </p:txBody>
      </p:sp>
      <p:pic>
        <p:nvPicPr>
          <p:cNvPr id="11" name="Picture 10" descr="A close up of a dry grass field&#10;&#10;Description automatically generated">
            <a:extLst>
              <a:ext uri="{FF2B5EF4-FFF2-40B4-BE49-F238E27FC236}">
                <a16:creationId xmlns:a16="http://schemas.microsoft.com/office/drawing/2014/main" xmlns="" id="{06C5499C-9E12-48AC-B9A4-7B9072D4A6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398311" y="1384595"/>
            <a:ext cx="1538343" cy="1538343"/>
          </a:xfrm>
          <a:prstGeom prst="rect">
            <a:avLst/>
          </a:prstGeom>
        </p:spPr>
      </p:pic>
      <p:pic>
        <p:nvPicPr>
          <p:cNvPr id="15" name="Picture 14" descr="A picture containing plant, tree, grass, sitting&#10;&#10;Description automatically generated">
            <a:extLst>
              <a:ext uri="{FF2B5EF4-FFF2-40B4-BE49-F238E27FC236}">
                <a16:creationId xmlns:a16="http://schemas.microsoft.com/office/drawing/2014/main" xmlns="" id="{318312C4-7A87-4CCD-A656-4C24F727AC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284037" y="1508973"/>
            <a:ext cx="1538343" cy="1538343"/>
          </a:xfrm>
          <a:prstGeom prst="rect">
            <a:avLst/>
          </a:prstGeom>
        </p:spPr>
      </p:pic>
      <p:pic>
        <p:nvPicPr>
          <p:cNvPr id="17" name="Picture 16" descr="A tree in a field&#10;&#10;Description automatically generated">
            <a:extLst>
              <a:ext uri="{FF2B5EF4-FFF2-40B4-BE49-F238E27FC236}">
                <a16:creationId xmlns:a16="http://schemas.microsoft.com/office/drawing/2014/main" xmlns="" id="{E96A8337-E474-4257-AE16-64101E7C30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157690" y="1589668"/>
            <a:ext cx="1538343" cy="1538343"/>
          </a:xfrm>
          <a:prstGeom prst="rect">
            <a:avLst/>
          </a:prstGeom>
        </p:spPr>
      </p:pic>
      <p:pic>
        <p:nvPicPr>
          <p:cNvPr id="19" name="Picture 18" descr="A painting of a grass covered field&#10;&#10;Description automatically generated">
            <a:extLst>
              <a:ext uri="{FF2B5EF4-FFF2-40B4-BE49-F238E27FC236}">
                <a16:creationId xmlns:a16="http://schemas.microsoft.com/office/drawing/2014/main" xmlns="" id="{E79D6586-08C2-4BBD-90C7-3588BF78C5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101143" y="1681525"/>
            <a:ext cx="1538343" cy="1538343"/>
          </a:xfrm>
          <a:prstGeom prst="rect">
            <a:avLst/>
          </a:prstGeom>
        </p:spPr>
      </p:pic>
      <p:pic>
        <p:nvPicPr>
          <p:cNvPr id="21" name="Picture 20" descr="A painting of a grass covered field&#10;&#10;Description automatically generated">
            <a:extLst>
              <a:ext uri="{FF2B5EF4-FFF2-40B4-BE49-F238E27FC236}">
                <a16:creationId xmlns:a16="http://schemas.microsoft.com/office/drawing/2014/main" xmlns="" id="{67E2B0DC-73C8-47FC-9236-258849A727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05526" y="1740250"/>
            <a:ext cx="1541930" cy="1541930"/>
          </a:xfrm>
          <a:prstGeom prst="rect">
            <a:avLst/>
          </a:prstGeom>
        </p:spPr>
      </p:pic>
      <p:sp>
        <p:nvSpPr>
          <p:cNvPr id="27" name="内容占位符 2">
            <a:extLst>
              <a:ext uri="{FF2B5EF4-FFF2-40B4-BE49-F238E27FC236}">
                <a16:creationId xmlns:a16="http://schemas.microsoft.com/office/drawing/2014/main" xmlns="" id="{1723C655-DF60-4684-B9EF-4D79E6661FC4}"/>
              </a:ext>
            </a:extLst>
          </p:cNvPr>
          <p:cNvSpPr txBox="1">
            <a:spLocks/>
          </p:cNvSpPr>
          <p:nvPr/>
        </p:nvSpPr>
        <p:spPr>
          <a:xfrm>
            <a:off x="1141413" y="1910243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CycleGan: </a:t>
            </a:r>
          </a:p>
          <a:p>
            <a:pPr lvl="1"/>
            <a:r>
              <a:rPr lang="en-US"/>
              <a:t>Larger training size</a:t>
            </a:r>
          </a:p>
          <a:p>
            <a:pPr lvl="1"/>
            <a:r>
              <a:rPr lang="en-US"/>
              <a:t>The style implement to the input graph is a generation of all</a:t>
            </a:r>
            <a:br>
              <a:rPr lang="en-US"/>
            </a:br>
            <a:r>
              <a:rPr lang="en-US"/>
              <a:t>training pictures.</a:t>
            </a:r>
          </a:p>
          <a:p>
            <a:pPr lvl="1"/>
            <a:r>
              <a:rPr lang="en-US"/>
              <a:t> </a:t>
            </a:r>
            <a:r>
              <a:rPr lang="en-US" altLang="zh-CN"/>
              <a:t>Once the model trained, we can use the model to generate </a:t>
            </a:r>
            <a:br>
              <a:rPr lang="en-US" altLang="zh-CN"/>
            </a:br>
            <a:r>
              <a:rPr lang="en-US" altLang="zh-CN"/>
              <a:t>many picture with a formal input picture or with some random </a:t>
            </a:r>
            <a:br>
              <a:rPr lang="en-US" altLang="zh-CN"/>
            </a:br>
            <a:r>
              <a:rPr lang="en-US" altLang="zh-CN"/>
              <a:t>noise.</a:t>
            </a:r>
          </a:p>
          <a:p>
            <a:pPr lvl="1"/>
            <a:r>
              <a:rPr lang="en-US" altLang="zh-CN"/>
              <a:t>The model is two sided. WE are allowed do transformations </a:t>
            </a:r>
            <a:br>
              <a:rPr lang="en-US" altLang="zh-CN"/>
            </a:br>
            <a:r>
              <a:rPr lang="en-US" altLang="zh-CN"/>
              <a:t>backwards</a:t>
            </a:r>
          </a:p>
          <a:p>
            <a:pPr lvl="1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7DBFDEE9-8751-427F-8584-FF7564EF8FFD}"/>
              </a:ext>
            </a:extLst>
          </p:cNvPr>
          <p:cNvSpPr txBox="1"/>
          <p:nvPr/>
        </p:nvSpPr>
        <p:spPr>
          <a:xfrm>
            <a:off x="10274794" y="1896952"/>
            <a:ext cx="1096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Training set</a:t>
            </a:r>
          </a:p>
        </p:txBody>
      </p:sp>
    </p:spTree>
    <p:extLst>
      <p:ext uri="{BB962C8B-B14F-4D97-AF65-F5344CB8AC3E}">
        <p14:creationId xmlns:p14="http://schemas.microsoft.com/office/powerpoint/2010/main" xmlns="" val="2960172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Model Compare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13F03370-8030-43F5-938D-1EB86864A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05315" y="1740250"/>
            <a:ext cx="1541930" cy="1541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 descr="A picture containing light&#10;&#10;Description automatically generated">
            <a:extLst>
              <a:ext uri="{FF2B5EF4-FFF2-40B4-BE49-F238E27FC236}">
                <a16:creationId xmlns:a16="http://schemas.microsoft.com/office/drawing/2014/main" xmlns="" id="{D7520611-3CD1-4289-BF75-BBF316748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08903" y="3789638"/>
            <a:ext cx="1538342" cy="15383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E8D5BC5-0CD4-4343-984D-7A82DC7F78C6}"/>
              </a:ext>
            </a:extLst>
          </p:cNvPr>
          <p:cNvSpPr txBox="1"/>
          <p:nvPr/>
        </p:nvSpPr>
        <p:spPr>
          <a:xfrm>
            <a:off x="8308903" y="1324307"/>
            <a:ext cx="963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86CCA94-140E-4112-8AAC-66F177EE53F0}"/>
              </a:ext>
            </a:extLst>
          </p:cNvPr>
          <p:cNvSpPr txBox="1"/>
          <p:nvPr/>
        </p:nvSpPr>
        <p:spPr>
          <a:xfrm>
            <a:off x="8308903" y="3311768"/>
            <a:ext cx="963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Output:</a:t>
            </a:r>
          </a:p>
        </p:txBody>
      </p:sp>
      <p:pic>
        <p:nvPicPr>
          <p:cNvPr id="11" name="Picture 10" descr="A close up of a dry grass field&#10;&#10;Description automatically generated">
            <a:extLst>
              <a:ext uri="{FF2B5EF4-FFF2-40B4-BE49-F238E27FC236}">
                <a16:creationId xmlns:a16="http://schemas.microsoft.com/office/drawing/2014/main" xmlns="" id="{06C5499C-9E12-48AC-B9A4-7B9072D4A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398311" y="1384595"/>
            <a:ext cx="1538343" cy="1538343"/>
          </a:xfrm>
          <a:prstGeom prst="rect">
            <a:avLst/>
          </a:prstGeom>
        </p:spPr>
      </p:pic>
      <p:pic>
        <p:nvPicPr>
          <p:cNvPr id="15" name="Picture 14" descr="A picture containing plant, tree, grass, sitting&#10;&#10;Description automatically generated">
            <a:extLst>
              <a:ext uri="{FF2B5EF4-FFF2-40B4-BE49-F238E27FC236}">
                <a16:creationId xmlns:a16="http://schemas.microsoft.com/office/drawing/2014/main" xmlns="" id="{318312C4-7A87-4CCD-A656-4C24F727AC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284037" y="1508973"/>
            <a:ext cx="1538343" cy="1538343"/>
          </a:xfrm>
          <a:prstGeom prst="rect">
            <a:avLst/>
          </a:prstGeom>
        </p:spPr>
      </p:pic>
      <p:pic>
        <p:nvPicPr>
          <p:cNvPr id="17" name="Picture 16" descr="A tree in a field&#10;&#10;Description automatically generated">
            <a:extLst>
              <a:ext uri="{FF2B5EF4-FFF2-40B4-BE49-F238E27FC236}">
                <a16:creationId xmlns:a16="http://schemas.microsoft.com/office/drawing/2014/main" xmlns="" id="{E96A8337-E474-4257-AE16-64101E7C30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157690" y="1589668"/>
            <a:ext cx="1538343" cy="1538343"/>
          </a:xfrm>
          <a:prstGeom prst="rect">
            <a:avLst/>
          </a:prstGeom>
        </p:spPr>
      </p:pic>
      <p:pic>
        <p:nvPicPr>
          <p:cNvPr id="19" name="Picture 18" descr="A painting of a grass covered field&#10;&#10;Description automatically generated">
            <a:extLst>
              <a:ext uri="{FF2B5EF4-FFF2-40B4-BE49-F238E27FC236}">
                <a16:creationId xmlns:a16="http://schemas.microsoft.com/office/drawing/2014/main" xmlns="" id="{E79D6586-08C2-4BBD-90C7-3588BF78C5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101143" y="1681525"/>
            <a:ext cx="1538343" cy="1538343"/>
          </a:xfrm>
          <a:prstGeom prst="rect">
            <a:avLst/>
          </a:prstGeom>
        </p:spPr>
      </p:pic>
      <p:pic>
        <p:nvPicPr>
          <p:cNvPr id="21" name="Picture 20" descr="A painting of a grass covered field&#10;&#10;Description automatically generated">
            <a:extLst>
              <a:ext uri="{FF2B5EF4-FFF2-40B4-BE49-F238E27FC236}">
                <a16:creationId xmlns:a16="http://schemas.microsoft.com/office/drawing/2014/main" xmlns="" id="{67E2B0DC-73C8-47FC-9236-258849A727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05526" y="1740250"/>
            <a:ext cx="1541930" cy="15419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E07F3FE0-C2AD-4FE6-9885-774D148758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02794" y="1740250"/>
            <a:ext cx="1550176" cy="1538342"/>
          </a:xfrm>
          <a:prstGeom prst="rect">
            <a:avLst/>
          </a:prstGeom>
        </p:spPr>
      </p:pic>
      <p:pic>
        <p:nvPicPr>
          <p:cNvPr id="24" name="Picture 23" descr="A picture containing rug, colorful, flower&#10;&#10;Description automatically generated">
            <a:extLst>
              <a:ext uri="{FF2B5EF4-FFF2-40B4-BE49-F238E27FC236}">
                <a16:creationId xmlns:a16="http://schemas.microsoft.com/office/drawing/2014/main" xmlns="" id="{0CD0A303-B46D-468A-B4C2-55989C74EB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05315" y="3798516"/>
            <a:ext cx="1538342" cy="1538342"/>
          </a:xfrm>
          <a:prstGeom prst="rect">
            <a:avLst/>
          </a:prstGeom>
        </p:spPr>
      </p:pic>
      <p:sp>
        <p:nvSpPr>
          <p:cNvPr id="18" name="内容占位符 2">
            <a:extLst>
              <a:ext uri="{FF2B5EF4-FFF2-40B4-BE49-F238E27FC236}">
                <a16:creationId xmlns:a16="http://schemas.microsoft.com/office/drawing/2014/main" xmlns="" id="{4E450955-2FAF-4F1B-85CC-AF6E256B1B6C}"/>
              </a:ext>
            </a:extLst>
          </p:cNvPr>
          <p:cNvSpPr txBox="1">
            <a:spLocks/>
          </p:cNvSpPr>
          <p:nvPr/>
        </p:nvSpPr>
        <p:spPr>
          <a:xfrm>
            <a:off x="1141413" y="1910243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CycleGan: </a:t>
            </a:r>
          </a:p>
          <a:p>
            <a:pPr lvl="1"/>
            <a:r>
              <a:rPr lang="en-US"/>
              <a:t>Larger training size</a:t>
            </a:r>
          </a:p>
          <a:p>
            <a:pPr lvl="1"/>
            <a:r>
              <a:rPr lang="en-US"/>
              <a:t>The style implement to the input graph is a generation of all</a:t>
            </a:r>
            <a:br>
              <a:rPr lang="en-US"/>
            </a:br>
            <a:r>
              <a:rPr lang="en-US"/>
              <a:t>training pictures.</a:t>
            </a:r>
          </a:p>
          <a:p>
            <a:pPr lvl="1"/>
            <a:r>
              <a:rPr lang="en-US"/>
              <a:t> </a:t>
            </a:r>
            <a:r>
              <a:rPr lang="en-US" altLang="zh-CN"/>
              <a:t>Once the model trained, we can use the model to generate </a:t>
            </a:r>
            <a:br>
              <a:rPr lang="en-US" altLang="zh-CN"/>
            </a:br>
            <a:r>
              <a:rPr lang="en-US" altLang="zh-CN"/>
              <a:t>many picture with a formal input picture or with some random </a:t>
            </a:r>
            <a:br>
              <a:rPr lang="en-US" altLang="zh-CN"/>
            </a:br>
            <a:r>
              <a:rPr lang="en-US" altLang="zh-CN"/>
              <a:t>noise.</a:t>
            </a:r>
          </a:p>
          <a:p>
            <a:pPr lvl="1"/>
            <a:r>
              <a:rPr lang="en-US" altLang="zh-CN"/>
              <a:t>The model is two sided. WE are allowed do transformations </a:t>
            </a:r>
            <a:br>
              <a:rPr lang="en-US" altLang="zh-CN"/>
            </a:br>
            <a:r>
              <a:rPr lang="en-US" altLang="zh-CN"/>
              <a:t>backwards</a:t>
            </a:r>
          </a:p>
          <a:p>
            <a:pPr lvl="1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F378CE0-2DEA-4330-B661-1CF942FDCE37}"/>
              </a:ext>
            </a:extLst>
          </p:cNvPr>
          <p:cNvSpPr txBox="1"/>
          <p:nvPr/>
        </p:nvSpPr>
        <p:spPr>
          <a:xfrm>
            <a:off x="10274794" y="1896952"/>
            <a:ext cx="1096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Training set</a:t>
            </a:r>
          </a:p>
        </p:txBody>
      </p:sp>
    </p:spTree>
    <p:extLst>
      <p:ext uri="{BB962C8B-B14F-4D97-AF65-F5344CB8AC3E}">
        <p14:creationId xmlns:p14="http://schemas.microsoft.com/office/powerpoint/2010/main" xmlns="" val="3483749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Model Compare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1413" y="1910243"/>
            <a:ext cx="9905999" cy="3541714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CycleGan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Larger training size</a:t>
            </a:r>
          </a:p>
          <a:p>
            <a:pPr lvl="1"/>
            <a:r>
              <a:rPr lang="en-US" dirty="0"/>
              <a:t>The style implement to the input graph is a generation of all</a:t>
            </a:r>
            <a:br>
              <a:rPr lang="en-US" dirty="0"/>
            </a:br>
            <a:r>
              <a:rPr lang="en-US" dirty="0"/>
              <a:t>training pictures.</a:t>
            </a:r>
          </a:p>
          <a:p>
            <a:pPr lvl="1"/>
            <a:r>
              <a:rPr lang="en-US" dirty="0"/>
              <a:t> </a:t>
            </a:r>
            <a:r>
              <a:rPr lang="en-US" altLang="zh-CN" dirty="0"/>
              <a:t>Once the model trained, we can use the model to generate </a:t>
            </a:r>
            <a:br>
              <a:rPr lang="en-US" altLang="zh-CN" dirty="0"/>
            </a:br>
            <a:r>
              <a:rPr lang="en-US" altLang="zh-CN" dirty="0"/>
              <a:t>many picture with a formal input picture or with some random </a:t>
            </a:r>
            <a:br>
              <a:rPr lang="en-US" altLang="zh-CN" dirty="0"/>
            </a:br>
            <a:r>
              <a:rPr lang="en-US" altLang="zh-CN" dirty="0"/>
              <a:t>noise.</a:t>
            </a:r>
          </a:p>
          <a:p>
            <a:pPr lvl="1"/>
            <a:r>
              <a:rPr lang="en-US" altLang="zh-CN" dirty="0"/>
              <a:t>The model is two sided. WE are allowed do transformations </a:t>
            </a:r>
            <a:br>
              <a:rPr lang="en-US" altLang="zh-CN" dirty="0"/>
            </a:br>
            <a:r>
              <a:rPr lang="en-US" altLang="zh-CN" dirty="0"/>
              <a:t>backwards</a:t>
            </a:r>
          </a:p>
          <a:p>
            <a:pPr lvl="1"/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13F03370-8030-43F5-938D-1EB86864A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05315" y="1740250"/>
            <a:ext cx="1541930" cy="1541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 descr="A picture containing light&#10;&#10;Description automatically generated">
            <a:extLst>
              <a:ext uri="{FF2B5EF4-FFF2-40B4-BE49-F238E27FC236}">
                <a16:creationId xmlns:a16="http://schemas.microsoft.com/office/drawing/2014/main" xmlns="" id="{D7520611-3CD1-4289-BF75-BBF316748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08903" y="3789638"/>
            <a:ext cx="1538342" cy="15383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E8D5BC5-0CD4-4343-984D-7A82DC7F78C6}"/>
              </a:ext>
            </a:extLst>
          </p:cNvPr>
          <p:cNvSpPr txBox="1"/>
          <p:nvPr/>
        </p:nvSpPr>
        <p:spPr>
          <a:xfrm>
            <a:off x="8308903" y="1324307"/>
            <a:ext cx="963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86CCA94-140E-4112-8AAC-66F177EE53F0}"/>
              </a:ext>
            </a:extLst>
          </p:cNvPr>
          <p:cNvSpPr txBox="1"/>
          <p:nvPr/>
        </p:nvSpPr>
        <p:spPr>
          <a:xfrm>
            <a:off x="8308903" y="3311768"/>
            <a:ext cx="963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Output: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E07F3FE0-C2AD-4FE6-9885-774D14875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2794" y="1740250"/>
            <a:ext cx="1550176" cy="1538342"/>
          </a:xfrm>
          <a:prstGeom prst="rect">
            <a:avLst/>
          </a:prstGeom>
        </p:spPr>
      </p:pic>
      <p:pic>
        <p:nvPicPr>
          <p:cNvPr id="24" name="Picture 23" descr="A picture containing rug, colorful, flower&#10;&#10;Description automatically generated">
            <a:extLst>
              <a:ext uri="{FF2B5EF4-FFF2-40B4-BE49-F238E27FC236}">
                <a16:creationId xmlns:a16="http://schemas.microsoft.com/office/drawing/2014/main" xmlns="" id="{0CD0A303-B46D-468A-B4C2-55989C74EB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05315" y="3789638"/>
            <a:ext cx="1538342" cy="1538342"/>
          </a:xfrm>
          <a:prstGeom prst="rect">
            <a:avLst/>
          </a:prstGeom>
        </p:spPr>
      </p:pic>
      <p:pic>
        <p:nvPicPr>
          <p:cNvPr id="6" name="Picture 5" descr="Clouds in front of a sunset&#10;&#10;Description automatically generated">
            <a:extLst>
              <a:ext uri="{FF2B5EF4-FFF2-40B4-BE49-F238E27FC236}">
                <a16:creationId xmlns:a16="http://schemas.microsoft.com/office/drawing/2014/main" xmlns="" id="{04FDDEC2-B9A8-4510-9F6C-37F5007B78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532348" y="1201456"/>
            <a:ext cx="1550176" cy="1550176"/>
          </a:xfrm>
          <a:prstGeom prst="rect">
            <a:avLst/>
          </a:prstGeom>
        </p:spPr>
      </p:pic>
      <p:pic>
        <p:nvPicPr>
          <p:cNvPr id="12" name="Picture 11" descr="A picture containing outdoor, building, track, man&#10;&#10;Description automatically generated">
            <a:extLst>
              <a:ext uri="{FF2B5EF4-FFF2-40B4-BE49-F238E27FC236}">
                <a16:creationId xmlns:a16="http://schemas.microsoft.com/office/drawing/2014/main" xmlns="" id="{3D3B9FD9-B1ED-4F63-96FA-CA08E65FFB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532348" y="1201456"/>
            <a:ext cx="1550176" cy="1550176"/>
          </a:xfrm>
          <a:prstGeom prst="rect">
            <a:avLst/>
          </a:prstGeom>
        </p:spPr>
      </p:pic>
      <p:pic>
        <p:nvPicPr>
          <p:cNvPr id="18" name="Picture 17" descr="A view of a mountain&#10;&#10;Description automatically generated">
            <a:extLst>
              <a:ext uri="{FF2B5EF4-FFF2-40B4-BE49-F238E27FC236}">
                <a16:creationId xmlns:a16="http://schemas.microsoft.com/office/drawing/2014/main" xmlns="" id="{34B055FD-9D4A-4731-8C62-82751C3E8A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532348" y="1201456"/>
            <a:ext cx="1550176" cy="1550176"/>
          </a:xfrm>
          <a:prstGeom prst="rect">
            <a:avLst/>
          </a:prstGeom>
        </p:spPr>
      </p:pic>
      <p:pic>
        <p:nvPicPr>
          <p:cNvPr id="23" name="Picture 22" descr="A large waterfall over a rocky cliff&#10;&#10;Description automatically generated">
            <a:extLst>
              <a:ext uri="{FF2B5EF4-FFF2-40B4-BE49-F238E27FC236}">
                <a16:creationId xmlns:a16="http://schemas.microsoft.com/office/drawing/2014/main" xmlns="" id="{8DDF482E-2183-443C-A903-A33210C660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532348" y="1201456"/>
            <a:ext cx="1550176" cy="1550176"/>
          </a:xfrm>
          <a:prstGeom prst="rect">
            <a:avLst/>
          </a:prstGeom>
        </p:spPr>
      </p:pic>
      <p:pic>
        <p:nvPicPr>
          <p:cNvPr id="26" name="Picture 25" descr="A close up of a rock near the ocean&#10;&#10;Description automatically generated">
            <a:extLst>
              <a:ext uri="{FF2B5EF4-FFF2-40B4-BE49-F238E27FC236}">
                <a16:creationId xmlns:a16="http://schemas.microsoft.com/office/drawing/2014/main" xmlns="" id="{8D202B58-975B-49A9-AAA8-F8DFC586F4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30280" y="1342981"/>
            <a:ext cx="1550176" cy="1550176"/>
          </a:xfrm>
          <a:prstGeom prst="rect">
            <a:avLst/>
          </a:prstGeom>
        </p:spPr>
      </p:pic>
      <p:pic>
        <p:nvPicPr>
          <p:cNvPr id="28" name="Picture 27" descr="A close up of a flower&#10;&#10;Description automatically generated">
            <a:extLst>
              <a:ext uri="{FF2B5EF4-FFF2-40B4-BE49-F238E27FC236}">
                <a16:creationId xmlns:a16="http://schemas.microsoft.com/office/drawing/2014/main" xmlns="" id="{D446558B-3C20-4E96-8FC2-4FA1AD46F1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230496" y="1500746"/>
            <a:ext cx="1550176" cy="1550176"/>
          </a:xfrm>
          <a:prstGeom prst="rect">
            <a:avLst/>
          </a:prstGeom>
        </p:spPr>
      </p:pic>
      <p:pic>
        <p:nvPicPr>
          <p:cNvPr id="30" name="Picture 29" descr="A snow covered mountain&#10;&#10;Description automatically generated">
            <a:extLst>
              <a:ext uri="{FF2B5EF4-FFF2-40B4-BE49-F238E27FC236}">
                <a16:creationId xmlns:a16="http://schemas.microsoft.com/office/drawing/2014/main" xmlns="" id="{32043D38-4188-4227-945F-F199138EB0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12299" y="1728416"/>
            <a:ext cx="1550176" cy="1550176"/>
          </a:xfrm>
          <a:prstGeom prst="rect">
            <a:avLst/>
          </a:prstGeom>
        </p:spPr>
      </p:pic>
      <p:pic>
        <p:nvPicPr>
          <p:cNvPr id="32" name="Picture 31" descr="A close up of an animal&#10;&#10;Description automatically generated">
            <a:extLst>
              <a:ext uri="{FF2B5EF4-FFF2-40B4-BE49-F238E27FC236}">
                <a16:creationId xmlns:a16="http://schemas.microsoft.com/office/drawing/2014/main" xmlns="" id="{F8BE6A71-07FA-4181-A998-D8E9E18888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13821" y="1723226"/>
            <a:ext cx="1538341" cy="1538341"/>
          </a:xfrm>
          <a:prstGeom prst="rect">
            <a:avLst/>
          </a:prstGeom>
        </p:spPr>
      </p:pic>
      <p:pic>
        <p:nvPicPr>
          <p:cNvPr id="34" name="Picture 33" descr="A close up of an animal&#10;&#10;Description automatically generated">
            <a:extLst>
              <a:ext uri="{FF2B5EF4-FFF2-40B4-BE49-F238E27FC236}">
                <a16:creationId xmlns:a16="http://schemas.microsoft.com/office/drawing/2014/main" xmlns="" id="{111A0655-29FE-4C32-807E-9A180A8CDC1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08903" y="3790724"/>
            <a:ext cx="1537256" cy="153725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7DF9F1D0-E5D4-4F61-8BF6-4C408FE93539}"/>
              </a:ext>
            </a:extLst>
          </p:cNvPr>
          <p:cNvSpPr txBox="1"/>
          <p:nvPr/>
        </p:nvSpPr>
        <p:spPr>
          <a:xfrm>
            <a:off x="10274794" y="1896952"/>
            <a:ext cx="1096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set</a:t>
            </a:r>
          </a:p>
        </p:txBody>
      </p:sp>
    </p:spTree>
    <p:extLst>
      <p:ext uri="{BB962C8B-B14F-4D97-AF65-F5344CB8AC3E}">
        <p14:creationId xmlns:p14="http://schemas.microsoft.com/office/powerpoint/2010/main" xmlns="" val="3763821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Model Compare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1413" y="1910243"/>
            <a:ext cx="9905999" cy="3541714"/>
          </a:xfrm>
        </p:spPr>
        <p:txBody>
          <a:bodyPr>
            <a:normAutofit/>
          </a:bodyPr>
          <a:lstStyle/>
          <a:p>
            <a:r>
              <a:rPr lang="en-US" dirty="0"/>
              <a:t>NST:</a:t>
            </a:r>
          </a:p>
          <a:p>
            <a:pPr lvl="1"/>
            <a:r>
              <a:rPr lang="en-US" altLang="zh-CN" dirty="0"/>
              <a:t>Do not have a real training set</a:t>
            </a:r>
          </a:p>
          <a:p>
            <a:pPr lvl="1"/>
            <a:r>
              <a:rPr lang="en-US" dirty="0"/>
              <a:t>Input one data about content and one picture about style,</a:t>
            </a:r>
            <a:br>
              <a:rPr lang="en-US" dirty="0"/>
            </a:br>
            <a:r>
              <a:rPr lang="en-US" dirty="0"/>
              <a:t>the program will generate one picture.</a:t>
            </a:r>
          </a:p>
          <a:p>
            <a:pPr lvl="1"/>
            <a:r>
              <a:rPr lang="en-US" altLang="zh-CN" dirty="0"/>
              <a:t>Copy the shape and the type perfectly.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1577B61-AE27-4BB2-B5DE-795095EF62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521" t="7524" r="1496" b="9714"/>
          <a:stretch/>
        </p:blipFill>
        <p:spPr>
          <a:xfrm>
            <a:off x="8402150" y="1910243"/>
            <a:ext cx="1684021" cy="1665052"/>
          </a:xfrm>
          <a:prstGeom prst="rect">
            <a:avLst/>
          </a:prstGeom>
        </p:spPr>
      </p:pic>
      <p:pic>
        <p:nvPicPr>
          <p:cNvPr id="13" name="Picture 12" descr="A picture containing sunset&#10;&#10;Description automatically generated">
            <a:extLst>
              <a:ext uri="{FF2B5EF4-FFF2-40B4-BE49-F238E27FC236}">
                <a16:creationId xmlns:a16="http://schemas.microsoft.com/office/drawing/2014/main" xmlns="" id="{5589C52E-6A32-424A-853B-D3B6E06801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007" t="7578" r="2922" b="9659"/>
          <a:stretch/>
        </p:blipFill>
        <p:spPr>
          <a:xfrm>
            <a:off x="10233933" y="1910243"/>
            <a:ext cx="1626957" cy="16650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F20496E0-E260-4930-B4E4-C7D4D887BA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450" t="7575" r="1556" b="9662"/>
          <a:stretch/>
        </p:blipFill>
        <p:spPr>
          <a:xfrm>
            <a:off x="8402150" y="3928387"/>
            <a:ext cx="1684190" cy="16650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6B057650-2026-4317-8667-E3FCBD91F2B5}"/>
              </a:ext>
            </a:extLst>
          </p:cNvPr>
          <p:cNvSpPr/>
          <p:nvPr/>
        </p:nvSpPr>
        <p:spPr>
          <a:xfrm>
            <a:off x="10348281" y="3928387"/>
            <a:ext cx="1610197" cy="16101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A picture containing sunset&#10;&#10;Description automatically generated">
            <a:extLst>
              <a:ext uri="{FF2B5EF4-FFF2-40B4-BE49-F238E27FC236}">
                <a16:creationId xmlns:a16="http://schemas.microsoft.com/office/drawing/2014/main" xmlns="" id="{46549E1B-9BDF-4FDA-961C-5D747EB474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007" t="7578" r="2922" b="9659"/>
          <a:stretch/>
        </p:blipFill>
        <p:spPr>
          <a:xfrm>
            <a:off x="10339899" y="3928387"/>
            <a:ext cx="1626957" cy="1665052"/>
          </a:xfrm>
          <a:prstGeom prst="rect">
            <a:avLst/>
          </a:prstGeom>
          <a:noFill/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2E3464F3-6593-42D4-A539-538C7ABC6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521" t="7524" r="1496" b="9714"/>
          <a:stretch/>
        </p:blipFill>
        <p:spPr>
          <a:xfrm>
            <a:off x="10301126" y="3928387"/>
            <a:ext cx="1684021" cy="1665052"/>
          </a:xfrm>
          <a:prstGeom prst="rect">
            <a:avLst/>
          </a:prstGeom>
          <a:noFill/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6722681-2549-47CB-90A3-733E0BF40F3C}"/>
              </a:ext>
            </a:extLst>
          </p:cNvPr>
          <p:cNvSpPr txBox="1"/>
          <p:nvPr/>
        </p:nvSpPr>
        <p:spPr>
          <a:xfrm>
            <a:off x="8308903" y="1324307"/>
            <a:ext cx="963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91B8510D-4604-4396-98C4-ACF269CBE825}"/>
              </a:ext>
            </a:extLst>
          </p:cNvPr>
          <p:cNvSpPr txBox="1"/>
          <p:nvPr/>
        </p:nvSpPr>
        <p:spPr>
          <a:xfrm>
            <a:off x="8393772" y="3575295"/>
            <a:ext cx="153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Real output</a:t>
            </a:r>
            <a:r>
              <a:rPr lang="en-US" dirty="0"/>
              <a:t>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7CACEE48-0D04-4510-B43C-C210A2152225}"/>
              </a:ext>
            </a:extLst>
          </p:cNvPr>
          <p:cNvSpPr txBox="1"/>
          <p:nvPr/>
        </p:nvSpPr>
        <p:spPr>
          <a:xfrm>
            <a:off x="10284057" y="3575295"/>
            <a:ext cx="153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Fake output</a:t>
            </a:r>
            <a:r>
              <a:rPr lang="en-US" dirty="0"/>
              <a:t>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694EF8D-968F-45CC-AEFF-BCBFD88B3902}"/>
              </a:ext>
            </a:extLst>
          </p:cNvPr>
          <p:cNvSpPr txBox="1"/>
          <p:nvPr/>
        </p:nvSpPr>
        <p:spPr>
          <a:xfrm>
            <a:off x="8450014" y="1559822"/>
            <a:ext cx="1394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Style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EC206B7-4067-4032-B712-F763CC345EF3}"/>
              </a:ext>
            </a:extLst>
          </p:cNvPr>
          <p:cNvSpPr txBox="1"/>
          <p:nvPr/>
        </p:nvSpPr>
        <p:spPr>
          <a:xfrm>
            <a:off x="10227282" y="1559822"/>
            <a:ext cx="1394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Content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E198E14-D9A2-4CC0-82FA-97E2FA4AF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1021" y="1034559"/>
            <a:ext cx="12192000" cy="545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00490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Model Compare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1413" y="1910243"/>
            <a:ext cx="9905999" cy="3541714"/>
          </a:xfrm>
        </p:spPr>
        <p:txBody>
          <a:bodyPr>
            <a:normAutofit/>
          </a:bodyPr>
          <a:lstStyle/>
          <a:p>
            <a:r>
              <a:rPr lang="en-US" dirty="0"/>
              <a:t>NST:</a:t>
            </a:r>
          </a:p>
          <a:p>
            <a:pPr lvl="1"/>
            <a:r>
              <a:rPr lang="en-US" altLang="zh-CN" dirty="0"/>
              <a:t>Do not have a real training set</a:t>
            </a:r>
          </a:p>
          <a:p>
            <a:pPr lvl="1"/>
            <a:r>
              <a:rPr lang="en-US" dirty="0"/>
              <a:t>Input one data about content and one picture about style,</a:t>
            </a:r>
            <a:br>
              <a:rPr lang="en-US" dirty="0"/>
            </a:br>
            <a:r>
              <a:rPr lang="en-US" dirty="0"/>
              <a:t>the program will generate one picture.</a:t>
            </a:r>
          </a:p>
          <a:p>
            <a:pPr lvl="1"/>
            <a:r>
              <a:rPr lang="en-US" altLang="zh-CN" dirty="0"/>
              <a:t>Copy the shape and the type perfectly.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1577B61-AE27-4BB2-B5DE-795095EF62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521" t="7524" r="1496" b="9714"/>
          <a:stretch/>
        </p:blipFill>
        <p:spPr>
          <a:xfrm>
            <a:off x="8402150" y="1910243"/>
            <a:ext cx="1684021" cy="1665052"/>
          </a:xfrm>
          <a:prstGeom prst="rect">
            <a:avLst/>
          </a:prstGeom>
        </p:spPr>
      </p:pic>
      <p:pic>
        <p:nvPicPr>
          <p:cNvPr id="13" name="Picture 12" descr="A picture containing sunset&#10;&#10;Description automatically generated">
            <a:extLst>
              <a:ext uri="{FF2B5EF4-FFF2-40B4-BE49-F238E27FC236}">
                <a16:creationId xmlns:a16="http://schemas.microsoft.com/office/drawing/2014/main" xmlns="" id="{5589C52E-6A32-424A-853B-D3B6E06801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007" t="7578" r="2922" b="9659"/>
          <a:stretch/>
        </p:blipFill>
        <p:spPr>
          <a:xfrm>
            <a:off x="10233933" y="1910243"/>
            <a:ext cx="1626957" cy="16650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F20496E0-E260-4930-B4E4-C7D4D887BA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450" t="7575" r="1556" b="9662"/>
          <a:stretch/>
        </p:blipFill>
        <p:spPr>
          <a:xfrm>
            <a:off x="8402150" y="3928387"/>
            <a:ext cx="1684190" cy="16650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6B057650-2026-4317-8667-E3FCBD91F2B5}"/>
              </a:ext>
            </a:extLst>
          </p:cNvPr>
          <p:cNvSpPr/>
          <p:nvPr/>
        </p:nvSpPr>
        <p:spPr>
          <a:xfrm>
            <a:off x="10348281" y="3928387"/>
            <a:ext cx="1610197" cy="16101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A picture containing sunset&#10;&#10;Description automatically generated">
            <a:extLst>
              <a:ext uri="{FF2B5EF4-FFF2-40B4-BE49-F238E27FC236}">
                <a16:creationId xmlns:a16="http://schemas.microsoft.com/office/drawing/2014/main" xmlns="" id="{46549E1B-9BDF-4FDA-961C-5D747EB474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007" t="7578" r="2922" b="9659"/>
          <a:stretch/>
        </p:blipFill>
        <p:spPr>
          <a:xfrm>
            <a:off x="10339899" y="3928387"/>
            <a:ext cx="1626957" cy="1665052"/>
          </a:xfrm>
          <a:prstGeom prst="rect">
            <a:avLst/>
          </a:prstGeom>
          <a:noFill/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2E3464F3-6593-42D4-A539-538C7ABC6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521" t="7524" r="1496" b="9714"/>
          <a:stretch/>
        </p:blipFill>
        <p:spPr>
          <a:xfrm>
            <a:off x="10311366" y="3944627"/>
            <a:ext cx="1684021" cy="1665052"/>
          </a:xfrm>
          <a:prstGeom prst="rect">
            <a:avLst/>
          </a:prstGeom>
          <a:noFill/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6722681-2549-47CB-90A3-733E0BF40F3C}"/>
              </a:ext>
            </a:extLst>
          </p:cNvPr>
          <p:cNvSpPr txBox="1"/>
          <p:nvPr/>
        </p:nvSpPr>
        <p:spPr>
          <a:xfrm>
            <a:off x="8308903" y="1324307"/>
            <a:ext cx="963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91B8510D-4604-4396-98C4-ACF269CBE825}"/>
              </a:ext>
            </a:extLst>
          </p:cNvPr>
          <p:cNvSpPr txBox="1"/>
          <p:nvPr/>
        </p:nvSpPr>
        <p:spPr>
          <a:xfrm>
            <a:off x="8393772" y="3575295"/>
            <a:ext cx="153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Real output</a:t>
            </a:r>
            <a:r>
              <a:rPr lang="en-US" dirty="0"/>
              <a:t>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7CACEE48-0D04-4510-B43C-C210A2152225}"/>
              </a:ext>
            </a:extLst>
          </p:cNvPr>
          <p:cNvSpPr txBox="1"/>
          <p:nvPr/>
        </p:nvSpPr>
        <p:spPr>
          <a:xfrm>
            <a:off x="10284057" y="3575295"/>
            <a:ext cx="153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Fake output</a:t>
            </a:r>
            <a:r>
              <a:rPr lang="en-US" dirty="0"/>
              <a:t>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694EF8D-968F-45CC-AEFF-BCBFD88B3902}"/>
              </a:ext>
            </a:extLst>
          </p:cNvPr>
          <p:cNvSpPr txBox="1"/>
          <p:nvPr/>
        </p:nvSpPr>
        <p:spPr>
          <a:xfrm>
            <a:off x="8450014" y="1559822"/>
            <a:ext cx="1394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Style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EC206B7-4067-4032-B712-F763CC345EF3}"/>
              </a:ext>
            </a:extLst>
          </p:cNvPr>
          <p:cNvSpPr txBox="1"/>
          <p:nvPr/>
        </p:nvSpPr>
        <p:spPr>
          <a:xfrm>
            <a:off x="10227282" y="1559822"/>
            <a:ext cx="1394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99063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Model Compare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1577B61-AE27-4BB2-B5DE-795095EF62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521" t="7524" r="1496" b="9714"/>
          <a:stretch/>
        </p:blipFill>
        <p:spPr>
          <a:xfrm>
            <a:off x="4324937" y="2108363"/>
            <a:ext cx="1684021" cy="1665052"/>
          </a:xfrm>
          <a:prstGeom prst="rect">
            <a:avLst/>
          </a:prstGeom>
        </p:spPr>
      </p:pic>
      <p:pic>
        <p:nvPicPr>
          <p:cNvPr id="13" name="Picture 12" descr="A picture containing sunset&#10;&#10;Description automatically generated">
            <a:extLst>
              <a:ext uri="{FF2B5EF4-FFF2-40B4-BE49-F238E27FC236}">
                <a16:creationId xmlns:a16="http://schemas.microsoft.com/office/drawing/2014/main" xmlns="" id="{5589C52E-6A32-424A-853B-D3B6E06801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007" t="7578" r="2922" b="9659"/>
          <a:stretch/>
        </p:blipFill>
        <p:spPr>
          <a:xfrm>
            <a:off x="6156720" y="2108363"/>
            <a:ext cx="1626957" cy="16650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F20496E0-E260-4930-B4E4-C7D4D887BA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450" t="7575" r="1556" b="9662"/>
          <a:stretch/>
        </p:blipFill>
        <p:spPr>
          <a:xfrm>
            <a:off x="4324937" y="4126507"/>
            <a:ext cx="1684190" cy="166505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6722681-2549-47CB-90A3-733E0BF40F3C}"/>
              </a:ext>
            </a:extLst>
          </p:cNvPr>
          <p:cNvSpPr txBox="1"/>
          <p:nvPr/>
        </p:nvSpPr>
        <p:spPr>
          <a:xfrm>
            <a:off x="4231690" y="1522427"/>
            <a:ext cx="963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91B8510D-4604-4396-98C4-ACF269CBE825}"/>
              </a:ext>
            </a:extLst>
          </p:cNvPr>
          <p:cNvSpPr txBox="1"/>
          <p:nvPr/>
        </p:nvSpPr>
        <p:spPr>
          <a:xfrm>
            <a:off x="4316559" y="3773415"/>
            <a:ext cx="153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NST output</a:t>
            </a:r>
            <a:r>
              <a:rPr lang="en-US" dirty="0"/>
              <a:t>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7CACEE48-0D04-4510-B43C-C210A2152225}"/>
              </a:ext>
            </a:extLst>
          </p:cNvPr>
          <p:cNvSpPr txBox="1"/>
          <p:nvPr/>
        </p:nvSpPr>
        <p:spPr>
          <a:xfrm>
            <a:off x="6206843" y="3773415"/>
            <a:ext cx="1907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cycleGan</a:t>
            </a:r>
            <a:r>
              <a:rPr lang="en-US" altLang="zh-CN" dirty="0"/>
              <a:t> output</a:t>
            </a:r>
            <a:r>
              <a:rPr lang="en-US" dirty="0"/>
              <a:t>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694EF8D-968F-45CC-AEFF-BCBFD88B3902}"/>
              </a:ext>
            </a:extLst>
          </p:cNvPr>
          <p:cNvSpPr txBox="1"/>
          <p:nvPr/>
        </p:nvSpPr>
        <p:spPr>
          <a:xfrm>
            <a:off x="4372801" y="1757942"/>
            <a:ext cx="1394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Style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EC206B7-4067-4032-B712-F763CC345EF3}"/>
              </a:ext>
            </a:extLst>
          </p:cNvPr>
          <p:cNvSpPr txBox="1"/>
          <p:nvPr/>
        </p:nvSpPr>
        <p:spPr>
          <a:xfrm>
            <a:off x="6150069" y="1757942"/>
            <a:ext cx="1394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Content</a:t>
            </a:r>
            <a:endParaRPr lang="en-US" dirty="0"/>
          </a:p>
        </p:txBody>
      </p:sp>
      <p:pic>
        <p:nvPicPr>
          <p:cNvPr id="8" name="Picture 7" descr="A picture containing fish, water&#10;&#10;Description automatically generated">
            <a:extLst>
              <a:ext uri="{FF2B5EF4-FFF2-40B4-BE49-F238E27FC236}">
                <a16:creationId xmlns:a16="http://schemas.microsoft.com/office/drawing/2014/main" xmlns="" id="{E881C734-78D7-409C-956B-263971C8AF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56719" y="4123835"/>
            <a:ext cx="1665051" cy="166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79228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description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1412" y="1819181"/>
            <a:ext cx="9905999" cy="3541714"/>
          </a:xfrm>
        </p:spPr>
        <p:txBody>
          <a:bodyPr/>
          <a:lstStyle/>
          <a:p>
            <a:r>
              <a:rPr lang="en-US" dirty="0"/>
              <a:t>216 paintings by Van Gogh preprocessed into 128*128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216 landscape paintings preprocessed into 128*128</a:t>
            </a:r>
          </a:p>
        </p:txBody>
      </p:sp>
      <p:pic>
        <p:nvPicPr>
          <p:cNvPr id="1028" name="Picture 4" descr="C:\Users\Administrator\Desktop\2019-2020\ML\vangogh2photo\trainA\0000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5029" y="2308053"/>
            <a:ext cx="1198940" cy="1198940"/>
          </a:xfrm>
          <a:prstGeom prst="rect">
            <a:avLst/>
          </a:prstGeom>
          <a:noFill/>
        </p:spPr>
      </p:pic>
      <p:pic>
        <p:nvPicPr>
          <p:cNvPr id="1029" name="Picture 5" descr="C:\Users\Administrator\Desktop\2019-2020\ML\vangogh2photo\trainA\0000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8972" y="2317376"/>
            <a:ext cx="1168101" cy="1168101"/>
          </a:xfrm>
          <a:prstGeom prst="rect">
            <a:avLst/>
          </a:prstGeom>
          <a:noFill/>
        </p:spPr>
      </p:pic>
      <p:pic>
        <p:nvPicPr>
          <p:cNvPr id="1030" name="Picture 6" descr="C:\Users\Administrator\Desktop\2019-2020\ML\vangogh2photo\trainA\00003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85042" y="2323651"/>
            <a:ext cx="1192603" cy="1192603"/>
          </a:xfrm>
          <a:prstGeom prst="rect">
            <a:avLst/>
          </a:prstGeom>
          <a:noFill/>
        </p:spPr>
      </p:pic>
      <p:pic>
        <p:nvPicPr>
          <p:cNvPr id="1032" name="Picture 8" descr="C:\Users\Administrator\Desktop\2019-2020\ML\vangogh2photo\trainB\2013-11-08 16_45_24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82955" y="3944172"/>
            <a:ext cx="1241911" cy="1241911"/>
          </a:xfrm>
          <a:prstGeom prst="rect">
            <a:avLst/>
          </a:prstGeom>
          <a:noFill/>
        </p:spPr>
      </p:pic>
      <p:pic>
        <p:nvPicPr>
          <p:cNvPr id="1033" name="Picture 9" descr="C:\Users\Administrator\Desktop\2019-2020\ML\vangogh2photo\trainB\2013-11-10 00_51_18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91915" y="3963296"/>
            <a:ext cx="1211132" cy="1211132"/>
          </a:xfrm>
          <a:prstGeom prst="rect">
            <a:avLst/>
          </a:prstGeom>
          <a:noFill/>
        </p:spPr>
      </p:pic>
      <p:pic>
        <p:nvPicPr>
          <p:cNvPr id="1034" name="Picture 10" descr="C:\Users\Administrator\Desktop\2019-2020\ML\vangogh2photo\trainB\2013-11-10 06_42_01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 rot="10800000" flipV="1">
            <a:off x="6041016" y="3971963"/>
            <a:ext cx="1202465" cy="1202465"/>
          </a:xfrm>
          <a:prstGeom prst="rect">
            <a:avLst/>
          </a:prstGeom>
          <a:noFill/>
        </p:spPr>
      </p:pic>
      <p:pic>
        <p:nvPicPr>
          <p:cNvPr id="1035" name="Picture 11" descr="C:\Users\Administrator\Desktop\2019-2020\ML\vangogh2photo\trainB\2013-11-10 07_43_23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979867" y="3970467"/>
            <a:ext cx="1203961" cy="1203961"/>
          </a:xfrm>
          <a:prstGeom prst="rect">
            <a:avLst/>
          </a:prstGeom>
          <a:noFill/>
        </p:spPr>
      </p:pic>
      <p:pic>
        <p:nvPicPr>
          <p:cNvPr id="1037" name="Picture 13" descr="C:\Users\Administrator\Desktop\2019-2020\ML\vangogh2photo\trainB\微信图片_20200506024552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652944" y="3985483"/>
            <a:ext cx="1188945" cy="1188945"/>
          </a:xfrm>
          <a:prstGeom prst="rect">
            <a:avLst/>
          </a:prstGeom>
          <a:noFill/>
        </p:spPr>
      </p:pic>
      <p:pic>
        <p:nvPicPr>
          <p:cNvPr id="1038" name="Picture 14" descr="C:\Users\Administrator\Desktop\2019-2020\ML\vangogh2photo\trainA\微信图片_20200506024533.jp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573383" y="2318049"/>
            <a:ext cx="1194097" cy="1194097"/>
          </a:xfrm>
          <a:prstGeom prst="rect">
            <a:avLst/>
          </a:prstGeom>
          <a:noFill/>
        </p:spPr>
      </p:pic>
      <p:pic>
        <p:nvPicPr>
          <p:cNvPr id="15" name="Picture 1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024282" y="2313791"/>
            <a:ext cx="1204858" cy="1204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1C7A16A-8DC4-4344-83A9-A0CB592C7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Basic theory of our products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EB0EFAA-359E-4396-97D2-201A9182C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36274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SzPct val="70000"/>
              <a:buFont typeface="Wingdings" panose="05000000000000000000" pitchFamily="2" charset="2"/>
              <a:buChar char="l"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The algorithm of our model can produce new pictures owning the style of the artists. </a:t>
            </a:r>
          </a:p>
          <a:p>
            <a:pPr>
              <a:lnSpc>
                <a:spcPct val="150000"/>
              </a:lnSpc>
              <a:buSzPct val="70000"/>
              <a:buFont typeface="Wingdings" panose="05000000000000000000" pitchFamily="2" charset="2"/>
              <a:buChar char="l"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The procedures of our model are getting three inputs: </a:t>
            </a:r>
          </a:p>
          <a:p>
            <a:pPr lvl="1">
              <a:lnSpc>
                <a:spcPct val="150000"/>
              </a:lnSpc>
              <a:buSzPct val="50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input picture </a:t>
            </a:r>
          </a:p>
          <a:p>
            <a:pPr lvl="1">
              <a:lnSpc>
                <a:spcPct val="150000"/>
              </a:lnSpc>
              <a:buSzPct val="50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picture content</a:t>
            </a:r>
          </a:p>
          <a:p>
            <a:pPr lvl="1">
              <a:lnSpc>
                <a:spcPct val="150000"/>
              </a:lnSpc>
              <a:buSzPct val="50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picture style</a:t>
            </a:r>
          </a:p>
          <a:p>
            <a:pPr>
              <a:lnSpc>
                <a:spcPct val="150000"/>
              </a:lnSpc>
              <a:buSzPct val="70000"/>
              <a:buFont typeface="Wingdings" panose="05000000000000000000" pitchFamily="2" charset="2"/>
              <a:buChar char="l"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After we get the smallest loss, </a:t>
            </a:r>
          </a:p>
          <a:p>
            <a:pPr lvl="1">
              <a:lnSpc>
                <a:spcPct val="150000"/>
              </a:lnSpc>
              <a:buSzPct val="50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we would get the new picture that is most similar to ideal content and style</a:t>
            </a:r>
            <a:endParaRPr lang="zh-CN" altLang="zh-CN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65880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5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7C40410-E9C7-464A-B2C9-024FCB540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pPr algn="ctr"/>
            <a:r>
              <a:rPr lang="en-US" altLang="zh-CN" dirty="0">
                <a:latin typeface="Arial Rounded MT Bold" panose="020F0704030504030204" pitchFamily="34" charset="0"/>
              </a:rPr>
              <a:t>Theory OF NST</a:t>
            </a:r>
            <a:endParaRPr lang="zh-CN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917F940E-E52A-4866-B9A7-46015BA7F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80371"/>
            <a:ext cx="9905999" cy="3541714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SzPct val="70000"/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The works of artist is consisted of two essential parts</a:t>
            </a:r>
          </a:p>
          <a:p>
            <a:pPr lvl="1">
              <a:lnSpc>
                <a:spcPct val="150000"/>
              </a:lnSpc>
            </a:pPr>
            <a:r>
              <a:rPr lang="en-US" altLang="zh-CN" sz="1600" b="1" dirty="0">
                <a:latin typeface="Times New Roman" pitchFamily="18" charset="0"/>
                <a:cs typeface="Times New Roman" pitchFamily="18" charset="0"/>
              </a:rPr>
              <a:t>Content</a:t>
            </a:r>
          </a:p>
          <a:p>
            <a:pPr lvl="2">
              <a:lnSpc>
                <a:spcPct val="150000"/>
              </a:lnSpc>
              <a:buSzPct val="50000"/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is what's inside of the picture, like the photos</a:t>
            </a:r>
          </a:p>
          <a:p>
            <a:pPr lvl="1">
              <a:lnSpc>
                <a:spcPct val="150000"/>
              </a:lnSpc>
            </a:pPr>
            <a:r>
              <a:rPr lang="en-US" altLang="zh-CN" sz="1600" b="1" dirty="0">
                <a:latin typeface="Times New Roman" pitchFamily="18" charset="0"/>
                <a:cs typeface="Times New Roman" pitchFamily="18" charset="0"/>
              </a:rPr>
              <a:t>Style</a:t>
            </a:r>
          </a:p>
          <a:p>
            <a:pPr lvl="2">
              <a:lnSpc>
                <a:spcPct val="150000"/>
              </a:lnSpc>
              <a:buSzPct val="50000"/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is how he presents his thoughts and content to others</a:t>
            </a:r>
          </a:p>
          <a:p>
            <a:pPr lvl="2">
              <a:lnSpc>
                <a:spcPct val="150000"/>
              </a:lnSpc>
              <a:buSzPct val="50000"/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Human can easily distinguish the style when recognizing the content</a:t>
            </a:r>
          </a:p>
          <a:p>
            <a:pPr>
              <a:lnSpc>
                <a:spcPct val="150000"/>
              </a:lnSpc>
              <a:buSzPct val="70000"/>
              <a:buFont typeface="Wingdings" panose="05000000000000000000" pitchFamily="2" charset="2"/>
              <a:buChar char="Ø"/>
            </a:pPr>
            <a:r>
              <a:rPr lang="zh-CN" altLang="zh-CN" sz="1600" dirty="0">
                <a:latin typeface="Times New Roman" pitchFamily="18" charset="0"/>
                <a:cs typeface="Times New Roman" pitchFamily="18" charset="0"/>
              </a:rPr>
              <a:t>Based on neural network, each layer is based on former layer. </a:t>
            </a:r>
            <a:endParaRPr lang="en-US" altLang="zh-CN" sz="16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SzPct val="70000"/>
              <a:buFont typeface="Wingdings" panose="05000000000000000000" pitchFamily="2" charset="2"/>
              <a:buChar char="Ø"/>
            </a:pPr>
            <a:r>
              <a:rPr lang="zh-CN" altLang="zh-CN" sz="1600" dirty="0">
                <a:latin typeface="Times New Roman" pitchFamily="18" charset="0"/>
                <a:cs typeface="Times New Roman" pitchFamily="18" charset="0"/>
              </a:rPr>
              <a:t>Hence, the higher level the reconstruction, the more abstract the output will be.</a:t>
            </a:r>
          </a:p>
          <a:p>
            <a:pPr>
              <a:lnSpc>
                <a:spcPct val="150000"/>
              </a:lnSpc>
              <a:buSzPct val="50000"/>
              <a:buFont typeface="Wingdings" panose="05000000000000000000" pitchFamily="2" charset="2"/>
              <a:buChar char="Ø"/>
            </a:pPr>
            <a:endParaRPr lang="en-US" altLang="zh-CN" sz="1600" dirty="0">
              <a:latin typeface="Century Gothic" panose="020B0502020202020204" pitchFamily="34" charset="0"/>
            </a:endParaRPr>
          </a:p>
        </p:txBody>
      </p:sp>
      <p:pic>
        <p:nvPicPr>
          <p:cNvPr id="5" name="图形 4" descr="自行车与人">
            <a:extLst>
              <a:ext uri="{FF2B5EF4-FFF2-40B4-BE49-F238E27FC236}">
                <a16:creationId xmlns:a16="http://schemas.microsoft.com/office/drawing/2014/main" xmlns="" id="{A2ED7345-018B-47D4-8977-655592462B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020329" y="1042966"/>
            <a:ext cx="629674" cy="62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83800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5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A09E5AE-3533-4F7D-8958-EF715ED3D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/>
              <a:t>Content Reconstruction</a:t>
            </a:r>
            <a:endParaRPr lang="zh-CN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382E3BF-0B16-485B-96DD-6AA29382E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250923" cy="3678561"/>
          </a:xfrm>
        </p:spPr>
        <p:txBody>
          <a:bodyPr anchor="ctr">
            <a:noAutofit/>
          </a:bodyPr>
          <a:lstStyle/>
          <a:p>
            <a:pPr>
              <a:lnSpc>
                <a:spcPts val="2200"/>
              </a:lnSpc>
              <a:spcBef>
                <a:spcPts val="0"/>
              </a:spcBef>
            </a:pPr>
            <a:r>
              <a:rPr lang="zh-CN" altLang="zh-CN" sz="1600" dirty="0">
                <a:latin typeface="Times New Roman" pitchFamily="18" charset="0"/>
                <a:cs typeface="Times New Roman" pitchFamily="18" charset="0"/>
              </a:rPr>
              <a:t>As we see the following pic, </a:t>
            </a:r>
            <a:endParaRPr lang="en-US" altLang="zh-CN" sz="1600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ts val="2200"/>
              </a:lnSpc>
              <a:spcBef>
                <a:spcPts val="0"/>
              </a:spcBef>
              <a:buSzPct val="50000"/>
              <a:buFont typeface="Wingdings" panose="05000000000000000000" pitchFamily="2" charset="2"/>
              <a:buChar char="p"/>
            </a:pPr>
            <a:r>
              <a:rPr lang="zh-CN" altLang="zh-CN" sz="1600" dirty="0">
                <a:latin typeface="Times New Roman" pitchFamily="18" charset="0"/>
                <a:cs typeface="Times New Roman" pitchFamily="18" charset="0"/>
              </a:rPr>
              <a:t>the lower level of the content construction is based on the details of the original pictures. </a:t>
            </a:r>
            <a:endParaRPr lang="en-US" altLang="zh-CN" sz="16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2200"/>
              </a:lnSpc>
              <a:spcBef>
                <a:spcPts val="0"/>
              </a:spcBef>
              <a:buSzPct val="50000"/>
              <a:buFont typeface="Wingdings" panose="05000000000000000000" pitchFamily="2" charset="2"/>
              <a:buChar char="l"/>
            </a:pPr>
            <a:r>
              <a:rPr lang="zh-CN" altLang="zh-CN" sz="1600" dirty="0">
                <a:latin typeface="Times New Roman" pitchFamily="18" charset="0"/>
                <a:cs typeface="Times New Roman" pitchFamily="18" charset="0"/>
              </a:rPr>
              <a:t>When we achieve higher level, the picture becomes more abstract </a:t>
            </a:r>
            <a:endParaRPr lang="en-US" altLang="zh-CN" sz="1600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ts val="2200"/>
              </a:lnSpc>
              <a:spcBef>
                <a:spcPts val="0"/>
              </a:spcBef>
              <a:buSzPct val="50000"/>
              <a:buFont typeface="Wingdings" panose="05000000000000000000" pitchFamily="2" charset="2"/>
              <a:buChar char="p"/>
            </a:pPr>
            <a:r>
              <a:rPr lang="zh-CN" altLang="zh-CN" sz="1600" dirty="0">
                <a:latin typeface="Times New Roman" pitchFamily="18" charset="0"/>
                <a:cs typeface="Times New Roman" pitchFamily="18" charset="0"/>
              </a:rPr>
              <a:t>so that it cannot rebuild details.</a:t>
            </a:r>
            <a:endParaRPr lang="en-US" altLang="zh-CN" sz="16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2200"/>
              </a:lnSpc>
              <a:spcBef>
                <a:spcPts val="0"/>
              </a:spcBef>
              <a:buSzPct val="50000"/>
              <a:buFont typeface="Wingdings" panose="05000000000000000000" pitchFamily="2" charset="2"/>
              <a:buChar char="l"/>
            </a:pPr>
            <a:r>
              <a:rPr lang="zh-CN" altLang="zh-CN" sz="1600" dirty="0">
                <a:latin typeface="Times New Roman" pitchFamily="18" charset="0"/>
                <a:cs typeface="Times New Roman" pitchFamily="18" charset="0"/>
              </a:rPr>
              <a:t>This is what we want to get</a:t>
            </a:r>
            <a:endParaRPr lang="en-US" altLang="zh-CN" sz="1600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ts val="2200"/>
              </a:lnSpc>
              <a:spcBef>
                <a:spcPts val="0"/>
              </a:spcBef>
              <a:buSzPct val="50000"/>
              <a:buFont typeface="Wingdings" panose="05000000000000000000" pitchFamily="2" charset="2"/>
              <a:buChar char="p"/>
            </a:pPr>
            <a:r>
              <a:rPr lang="zh-CN" altLang="zh-CN" sz="1600" dirty="0">
                <a:latin typeface="Times New Roman" pitchFamily="18" charset="0"/>
                <a:cs typeface="Times New Roman" pitchFamily="18" charset="0"/>
              </a:rPr>
              <a:t>higher level network drop some unnecessary details</a:t>
            </a:r>
            <a:endParaRPr lang="en-US" altLang="zh-CN" sz="1600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ts val="2200"/>
              </a:lnSpc>
              <a:spcBef>
                <a:spcPts val="0"/>
              </a:spcBef>
              <a:buSzPct val="50000"/>
              <a:buFont typeface="Wingdings" panose="05000000000000000000" pitchFamily="2" charset="2"/>
              <a:buChar char="p"/>
            </a:pPr>
            <a:r>
              <a:rPr lang="zh-CN" altLang="zh-CN" sz="1600" dirty="0">
                <a:latin typeface="Times New Roman" pitchFamily="18" charset="0"/>
                <a:cs typeface="Times New Roman" pitchFamily="18" charset="0"/>
              </a:rPr>
              <a:t>it could make people focus more on content of the picture. </a:t>
            </a:r>
            <a:endParaRPr lang="en-US" altLang="zh-CN" sz="16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2200"/>
              </a:lnSpc>
              <a:spcBef>
                <a:spcPts val="0"/>
              </a:spcBef>
              <a:buSzPct val="50000"/>
              <a:buFont typeface="Wingdings" panose="05000000000000000000" pitchFamily="2" charset="2"/>
              <a:buChar char="l"/>
            </a:pPr>
            <a:r>
              <a:rPr lang="zh-CN" altLang="zh-CN" sz="1600" dirty="0">
                <a:latin typeface="Times New Roman" pitchFamily="18" charset="0"/>
                <a:cs typeface="Times New Roman" pitchFamily="18" charset="0"/>
              </a:rPr>
              <a:t>So, we could call the characteristic of higher level as content features</a:t>
            </a:r>
          </a:p>
          <a:p>
            <a:pPr>
              <a:lnSpc>
                <a:spcPts val="22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Ø"/>
            </a:pPr>
            <a:endParaRPr lang="en-US" altLang="zh-CN" sz="1400" dirty="0">
              <a:latin typeface="Century Gothic" panose="020B0502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63C1B0F5-6FD1-48E1-9882-BB906EDD03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4" t="4043" r="2113" b="2392"/>
          <a:stretch/>
        </p:blipFill>
        <p:spPr>
          <a:xfrm>
            <a:off x="6522098" y="2249487"/>
            <a:ext cx="4879910" cy="347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9499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5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A09E5AE-3533-4F7D-8958-EF715ED3D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zh-CN" altLang="zh-CN" dirty="0"/>
              <a:t>How to extract the style</a:t>
            </a:r>
            <a:r>
              <a:rPr lang="en-US" altLang="zh-CN" dirty="0"/>
              <a:t> </a:t>
            </a:r>
            <a:r>
              <a:rPr lang="zh-CN" altLang="zh-CN" dirty="0"/>
              <a:t>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382E3BF-0B16-485B-96DD-6AA29382E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22923"/>
            <a:ext cx="5250923" cy="3678561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  <a:buSzPct val="70000"/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zh-CN" altLang="zh-CN" sz="1600" dirty="0">
                <a:latin typeface="Times New Roman" pitchFamily="18" charset="0"/>
                <a:cs typeface="Times New Roman" pitchFamily="18" charset="0"/>
              </a:rPr>
              <a:t>ach Filter of the high-level network extracts a feature</a:t>
            </a:r>
            <a:endParaRPr lang="en-US" altLang="zh-CN" sz="1600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  <a:buSzPct val="50000"/>
              <a:buFont typeface="Wingdings" panose="05000000000000000000" pitchFamily="2" charset="2"/>
              <a:buChar char="p"/>
            </a:pPr>
            <a:r>
              <a:rPr lang="zh-CN" altLang="zh-CN" sz="1600" dirty="0">
                <a:latin typeface="Times New Roman" pitchFamily="18" charset="0"/>
                <a:cs typeface="Times New Roman" pitchFamily="18" charset="0"/>
              </a:rPr>
              <a:t>different from the content perspective</a:t>
            </a:r>
            <a:endParaRPr lang="en-US" altLang="zh-CN" sz="16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SzPct val="70000"/>
              <a:buFont typeface="Wingdings" panose="05000000000000000000" pitchFamily="2" charset="2"/>
              <a:buChar char="l"/>
            </a:pPr>
            <a:r>
              <a:rPr lang="zh-CN" altLang="zh-CN" sz="1600" dirty="0">
                <a:latin typeface="Times New Roman" pitchFamily="18" charset="0"/>
                <a:cs typeface="Times New Roman" pitchFamily="18" charset="0"/>
              </a:rPr>
              <a:t>The style is an author's personalized feature that is independent of the specific content</a:t>
            </a:r>
            <a:endParaRPr lang="en-US" altLang="zh-CN" sz="1600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  <a:buSzPct val="50000"/>
              <a:buFont typeface="Wingdings" panose="05000000000000000000" pitchFamily="2" charset="2"/>
              <a:buChar char="p"/>
            </a:pPr>
            <a:r>
              <a:rPr lang="zh-CN" altLang="zh-CN" sz="1600" dirty="0">
                <a:latin typeface="Times New Roman" pitchFamily="18" charset="0"/>
                <a:cs typeface="Times New Roman" pitchFamily="18" charset="0"/>
              </a:rPr>
              <a:t>so it exists in different filters</a:t>
            </a:r>
            <a:endParaRPr lang="en-US" altLang="zh-CN" sz="16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SzPct val="70000"/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zh-CN" altLang="zh-CN" sz="1600" dirty="0">
                <a:latin typeface="Times New Roman" pitchFamily="18" charset="0"/>
                <a:cs typeface="Times New Roman" pitchFamily="18" charset="0"/>
              </a:rPr>
              <a:t>he extraction style needs to find the common points of different filters.</a:t>
            </a:r>
            <a:endParaRPr lang="en-US" altLang="zh-CN" sz="1600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  <a:buSzPct val="50000"/>
              <a:buFont typeface="Wingdings" panose="05000000000000000000" pitchFamily="2" charset="2"/>
              <a:buChar char="p"/>
            </a:pPr>
            <a:r>
              <a:rPr lang="zh-CN" altLang="zh-CN" sz="1600" dirty="0">
                <a:latin typeface="Times New Roman" pitchFamily="18" charset="0"/>
                <a:cs typeface="Times New Roman" pitchFamily="18" charset="0"/>
              </a:rPr>
              <a:t>Specifically, it extracts style features by calculating the correlation of the same layer of Filter</a:t>
            </a:r>
            <a:endParaRPr lang="en-US" altLang="zh-CN" sz="16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endParaRPr lang="en-US" altLang="zh-CN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63C1B0F5-6FD1-48E1-9882-BB906EDD03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4" t="4043" r="2113" b="2392"/>
          <a:stretch/>
        </p:blipFill>
        <p:spPr>
          <a:xfrm>
            <a:off x="6522098" y="2249487"/>
            <a:ext cx="4879910" cy="3470158"/>
          </a:xfrm>
          <a:prstGeom prst="rect">
            <a:avLst/>
          </a:prstGeom>
        </p:spPr>
      </p:pic>
      <p:pic>
        <p:nvPicPr>
          <p:cNvPr id="104" name="图形 103" descr="戴装备的头">
            <a:extLst>
              <a:ext uri="{FF2B5EF4-FFF2-40B4-BE49-F238E27FC236}">
                <a16:creationId xmlns:a16="http://schemas.microsoft.com/office/drawing/2014/main" xmlns="" id="{F2F88784-D638-4121-9C21-F032401464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676887" y="897779"/>
            <a:ext cx="780020" cy="78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20537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5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BEB096D-1942-4F94-B430-85BAB4918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670A7BD-8768-4EED-85F9-5037EB1A9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53" y="2249487"/>
            <a:ext cx="5851503" cy="3541714"/>
          </a:xfrm>
        </p:spPr>
        <p:txBody>
          <a:bodyPr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zh-CN" sz="1800" dirty="0" err="1">
                <a:latin typeface="Times New Roman" pitchFamily="18" charset="0"/>
                <a:cs typeface="Times New Roman" pitchFamily="18" charset="0"/>
              </a:rPr>
              <a:t>AlexNet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came out in 2012 </a:t>
            </a:r>
          </a:p>
          <a:p>
            <a:pPr lvl="1">
              <a:lnSpc>
                <a:spcPct val="110000"/>
              </a:lnSpc>
              <a:buSzPct val="50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it improved on the traditional Convolutional neural networks</a:t>
            </a:r>
          </a:p>
          <a:p>
            <a:pPr>
              <a:lnSpc>
                <a:spcPct val="110000"/>
              </a:lnSpc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So we can understand VGG as a successor of the </a:t>
            </a:r>
            <a:r>
              <a:rPr lang="en-US" altLang="zh-CN" sz="1800" dirty="0" err="1">
                <a:latin typeface="Times New Roman" pitchFamily="18" charset="0"/>
                <a:cs typeface="Times New Roman" pitchFamily="18" charset="0"/>
              </a:rPr>
              <a:t>AlexNet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lvl="1">
              <a:lnSpc>
                <a:spcPct val="110000"/>
              </a:lnSpc>
              <a:buSzPct val="50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but it was created by a different group named as Visual Geometry Group at Oxford’s </a:t>
            </a:r>
          </a:p>
          <a:p>
            <a:pPr>
              <a:lnSpc>
                <a:spcPct val="110000"/>
              </a:lnSpc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Hence the name VGG, </a:t>
            </a:r>
          </a:p>
          <a:p>
            <a:pPr lvl="1">
              <a:lnSpc>
                <a:spcPct val="110000"/>
              </a:lnSpc>
              <a:buSzPct val="50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It carries and uses some ideas from it's predecessors </a:t>
            </a:r>
          </a:p>
          <a:p>
            <a:pPr lvl="2">
              <a:lnSpc>
                <a:spcPct val="110000"/>
              </a:lnSpc>
              <a:buSzPct val="50000"/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improves on them and uses deep Convolutional neural layers to improve accuracy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1E5A2A1E-0B8B-4350-8305-D0EFCB4E35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5" t="-1" r="5434" b="-504"/>
          <a:stretch/>
        </p:blipFill>
        <p:spPr>
          <a:xfrm>
            <a:off x="6528765" y="2497720"/>
            <a:ext cx="5031864" cy="2820729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131986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500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3309946-596F-454E-8570-E7797BD11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/>
              <a:t>VGG-19</a:t>
            </a:r>
            <a:endParaRPr lang="zh-CN" altLang="en-US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xmlns="" id="{38E53E5E-93B0-4262-9A7E-99B08D456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2097089"/>
            <a:ext cx="6378183" cy="3959762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A convolutional neural network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19 layers deep</a:t>
            </a:r>
          </a:p>
          <a:p>
            <a:pPr lvl="1">
              <a:lnSpc>
                <a:spcPct val="150000"/>
              </a:lnSpc>
              <a:buSzPct val="50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load a pretrained version of the network </a:t>
            </a:r>
          </a:p>
          <a:p>
            <a:pPr lvl="1">
              <a:lnSpc>
                <a:spcPct val="150000"/>
              </a:lnSpc>
              <a:buSzPct val="50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trained on more than a million images from the ImageNet database 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Pretrained network</a:t>
            </a:r>
          </a:p>
          <a:p>
            <a:pPr lvl="1">
              <a:lnSpc>
                <a:spcPct val="150000"/>
              </a:lnSpc>
              <a:buSzPct val="50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classify images into 1000 object categories</a:t>
            </a:r>
          </a:p>
          <a:p>
            <a:pPr lvl="1">
              <a:lnSpc>
                <a:spcPct val="150000"/>
              </a:lnSpc>
              <a:buSzPct val="50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such as keyboard, mouse, pencil, and many animals. 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As a result</a:t>
            </a:r>
          </a:p>
          <a:p>
            <a:pPr lvl="1">
              <a:lnSpc>
                <a:spcPct val="150000"/>
              </a:lnSpc>
              <a:buSzPct val="50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the network has learned rich feature representations for a wide range of images</a:t>
            </a:r>
            <a:endParaRPr lang="zh-CN" alt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Building VGG19 with Keras - Sai Charan Arishanapally - Medium">
            <a:extLst>
              <a:ext uri="{FF2B5EF4-FFF2-40B4-BE49-F238E27FC236}">
                <a16:creationId xmlns:a16="http://schemas.microsoft.com/office/drawing/2014/main" xmlns="" id="{7B9FA3FA-8AEA-47AB-ACE2-FDC14FABE9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" r="760" b="-3"/>
          <a:stretch/>
        </p:blipFill>
        <p:spPr bwMode="auto">
          <a:xfrm>
            <a:off x="7328251" y="2400901"/>
            <a:ext cx="4453299" cy="2400851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528426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500">
        <p14:reveal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电路">
  <a:themeElements>
    <a:clrScheme name="电路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电路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电路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1050</Words>
  <Application>Microsoft Office PowerPoint</Application>
  <PresentationFormat>自定义</PresentationFormat>
  <Paragraphs>177</Paragraphs>
  <Slides>27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28" baseType="lpstr">
      <vt:lpstr>电路</vt:lpstr>
      <vt:lpstr>Neural Networks and  Deep learning</vt:lpstr>
      <vt:lpstr>Introduction:</vt:lpstr>
      <vt:lpstr>Data description</vt:lpstr>
      <vt:lpstr>Basic theory of our products</vt:lpstr>
      <vt:lpstr>Theory OF NST</vt:lpstr>
      <vt:lpstr>Content Reconstruction</vt:lpstr>
      <vt:lpstr>How to extract the style ?</vt:lpstr>
      <vt:lpstr>Background</vt:lpstr>
      <vt:lpstr>VGG-19</vt:lpstr>
      <vt:lpstr>Architecture</vt:lpstr>
      <vt:lpstr>Architecture</vt:lpstr>
      <vt:lpstr>Uses of the VGG Neural Network</vt:lpstr>
      <vt:lpstr>Two types of “loss”</vt:lpstr>
      <vt:lpstr>Two types of “loss”</vt:lpstr>
      <vt:lpstr>幻灯片 15</vt:lpstr>
      <vt:lpstr>CycleGAN</vt:lpstr>
      <vt:lpstr>CycleGAN Generator</vt:lpstr>
      <vt:lpstr>Cycle Consistency Loss</vt:lpstr>
      <vt:lpstr>Result</vt:lpstr>
      <vt:lpstr>NST &amp; CycleGAN</vt:lpstr>
      <vt:lpstr>NST &amp; CycleGAN</vt:lpstr>
      <vt:lpstr>Model Compare</vt:lpstr>
      <vt:lpstr>Model Compare</vt:lpstr>
      <vt:lpstr>Model Compare</vt:lpstr>
      <vt:lpstr>Model Compare</vt:lpstr>
      <vt:lpstr>Model Compare</vt:lpstr>
      <vt:lpstr>Model Compare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 and  Deep learning</dc:title>
  <dc:creator>Xu. C.N.Britney</dc:creator>
  <cp:lastModifiedBy>Administrator</cp:lastModifiedBy>
  <cp:revision>46</cp:revision>
  <dcterms:created xsi:type="dcterms:W3CDTF">2020-05-06T02:45:41Z</dcterms:created>
  <dcterms:modified xsi:type="dcterms:W3CDTF">2020-05-06T18:32:37Z</dcterms:modified>
</cp:coreProperties>
</file>